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7" r:id="rId5"/>
    <p:sldId id="258" r:id="rId6"/>
    <p:sldId id="260" r:id="rId7"/>
    <p:sldId id="261" r:id="rId8"/>
    <p:sldId id="264" r:id="rId9"/>
    <p:sldId id="317" r:id="rId10"/>
    <p:sldId id="268" r:id="rId11"/>
    <p:sldId id="326" r:id="rId12"/>
    <p:sldId id="327" r:id="rId13"/>
    <p:sldId id="328" r:id="rId14"/>
    <p:sldId id="329" r:id="rId15"/>
    <p:sldId id="314" r:id="rId16"/>
    <p:sldId id="330" r:id="rId17"/>
    <p:sldId id="332" r:id="rId18"/>
    <p:sldId id="333" r:id="rId19"/>
    <p:sldId id="336" r:id="rId20"/>
    <p:sldId id="337" r:id="rId21"/>
    <p:sldId id="338" r:id="rId22"/>
    <p:sldId id="30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notesViewPr>
    <p:cSldViewPr snapToGrid="0">
      <p:cViewPr varScale="1">
        <p:scale>
          <a:sx n="67" d="100"/>
          <a:sy n="67" d="100"/>
        </p:scale>
        <p:origin x="279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859DB8-B395-ADD5-BE9A-F44F1141DD5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47710D-E75E-C110-4909-100DE44B2A7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BDD7F0-2578-488D-9F24-D5FF63B69B39}" type="datetimeFigureOut">
              <a:rPr lang="en-US" smtClean="0"/>
              <a:t>3/27/2024</a:t>
            </a:fld>
            <a:endParaRPr lang="en-US"/>
          </a:p>
        </p:txBody>
      </p:sp>
      <p:sp>
        <p:nvSpPr>
          <p:cNvPr id="4" name="Footer Placeholder 3">
            <a:extLst>
              <a:ext uri="{FF2B5EF4-FFF2-40B4-BE49-F238E27FC236}">
                <a16:creationId xmlns:a16="http://schemas.microsoft.com/office/drawing/2014/main" id="{8D17285C-1546-E7CC-A42F-8C5CFCB832A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60481B-7659-AAA6-2603-0B44C9CE9D8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5D4394-D957-410A-81D0-D3D3D3461DDD}" type="slidenum">
              <a:rPr lang="en-US" smtClean="0"/>
              <a:t>‹#›</a:t>
            </a:fld>
            <a:endParaRPr lang="en-US"/>
          </a:p>
        </p:txBody>
      </p:sp>
    </p:spTree>
    <p:extLst>
      <p:ext uri="{BB962C8B-B14F-4D97-AF65-F5344CB8AC3E}">
        <p14:creationId xmlns:p14="http://schemas.microsoft.com/office/powerpoint/2010/main" val="2649472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A3687C-3E24-4BEF-B380-789756AF9808}" type="datetimeFigureOut">
              <a:rPr lang="en-US" smtClean="0"/>
              <a:t>3/27/2024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0E6A2E-F7CF-4ABC-A471-90E6E224BFF6}" type="slidenum">
              <a:rPr lang="en-US" smtClean="0"/>
              <a:t>‹#›</a:t>
            </a:fld>
            <a:endParaRPr lang="en-US"/>
          </a:p>
        </p:txBody>
      </p:sp>
    </p:spTree>
    <p:extLst>
      <p:ext uri="{BB962C8B-B14F-4D97-AF65-F5344CB8AC3E}">
        <p14:creationId xmlns:p14="http://schemas.microsoft.com/office/powerpoint/2010/main" val="4085648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985615" y="4671682"/>
            <a:ext cx="5504838" cy="4350762"/>
          </a:xfrm>
          <a:prstGeom prst="rect">
            <a:avLst/>
          </a:prstGeom>
        </p:spPr>
        <p:txBody>
          <a:bodyPr spcFirstLastPara="1" wrap="square" lIns="97650" tIns="48825" rIns="97650" bIns="48825" anchor="t" anchorCtr="0">
            <a:noAutofit/>
          </a:bodyPr>
          <a:lstStyle/>
          <a:p>
            <a:pPr>
              <a:spcBef>
                <a:spcPts val="383"/>
              </a:spcBef>
            </a:pPr>
            <a:endParaRPr/>
          </a:p>
        </p:txBody>
      </p:sp>
      <p:sp>
        <p:nvSpPr>
          <p:cNvPr id="109" name="Google Shape;109;p1:notes"/>
          <p:cNvSpPr>
            <a:spLocks noGrp="1" noRot="1" noChangeAspect="1"/>
          </p:cNvSpPr>
          <p:nvPr>
            <p:ph type="sldImg" idx="2"/>
          </p:nvPr>
        </p:nvSpPr>
        <p:spPr>
          <a:xfrm>
            <a:off x="444500" y="723900"/>
            <a:ext cx="6589713" cy="3706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56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17</a:t>
            </a:fld>
            <a:endParaRPr lang="en-US"/>
          </a:p>
        </p:txBody>
      </p:sp>
    </p:spTree>
    <p:extLst>
      <p:ext uri="{BB962C8B-B14F-4D97-AF65-F5344CB8AC3E}">
        <p14:creationId xmlns:p14="http://schemas.microsoft.com/office/powerpoint/2010/main" val="411495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7:notes"/>
          <p:cNvSpPr txBox="1">
            <a:spLocks noGrp="1"/>
          </p:cNvSpPr>
          <p:nvPr>
            <p:ph type="body" idx="1"/>
          </p:nvPr>
        </p:nvSpPr>
        <p:spPr>
          <a:xfrm>
            <a:off x="985615" y="4671682"/>
            <a:ext cx="5504838" cy="4350762"/>
          </a:xfrm>
          <a:prstGeom prst="rect">
            <a:avLst/>
          </a:prstGeom>
        </p:spPr>
        <p:txBody>
          <a:bodyPr spcFirstLastPara="1" wrap="square" lIns="97650" tIns="48825" rIns="97650" bIns="48825" anchor="t" anchorCtr="0">
            <a:noAutofit/>
          </a:bodyPr>
          <a:lstStyle/>
          <a:p>
            <a:pPr>
              <a:spcBef>
                <a:spcPts val="383"/>
              </a:spcBef>
            </a:pPr>
            <a:endParaRPr/>
          </a:p>
        </p:txBody>
      </p:sp>
      <p:sp>
        <p:nvSpPr>
          <p:cNvPr id="401" name="Google Shape;401;p27:notes"/>
          <p:cNvSpPr>
            <a:spLocks noGrp="1" noRot="1" noChangeAspect="1"/>
          </p:cNvSpPr>
          <p:nvPr>
            <p:ph type="sldImg" idx="2"/>
          </p:nvPr>
        </p:nvSpPr>
        <p:spPr>
          <a:xfrm>
            <a:off x="444500" y="723900"/>
            <a:ext cx="6589713" cy="3706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1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E6A2E-F7CF-4ABC-A471-90E6E224BFF6}" type="slidenum">
              <a:rPr lang="en-US" smtClean="0"/>
              <a:t>4</a:t>
            </a:fld>
            <a:endParaRPr lang="en-US"/>
          </a:p>
        </p:txBody>
      </p:sp>
    </p:spTree>
    <p:extLst>
      <p:ext uri="{BB962C8B-B14F-4D97-AF65-F5344CB8AC3E}">
        <p14:creationId xmlns:p14="http://schemas.microsoft.com/office/powerpoint/2010/main" val="333546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10</a:t>
            </a:fld>
            <a:endParaRPr lang="en-US"/>
          </a:p>
        </p:txBody>
      </p:sp>
    </p:spTree>
    <p:extLst>
      <p:ext uri="{BB962C8B-B14F-4D97-AF65-F5344CB8AC3E}">
        <p14:creationId xmlns:p14="http://schemas.microsoft.com/office/powerpoint/2010/main" val="115218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11</a:t>
            </a:fld>
            <a:endParaRPr lang="en-US"/>
          </a:p>
        </p:txBody>
      </p:sp>
    </p:spTree>
    <p:extLst>
      <p:ext uri="{BB962C8B-B14F-4D97-AF65-F5344CB8AC3E}">
        <p14:creationId xmlns:p14="http://schemas.microsoft.com/office/powerpoint/2010/main" val="311602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12</a:t>
            </a:fld>
            <a:endParaRPr lang="en-US"/>
          </a:p>
        </p:txBody>
      </p:sp>
    </p:spTree>
    <p:extLst>
      <p:ext uri="{BB962C8B-B14F-4D97-AF65-F5344CB8AC3E}">
        <p14:creationId xmlns:p14="http://schemas.microsoft.com/office/powerpoint/2010/main" val="242324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13</a:t>
            </a:fld>
            <a:endParaRPr lang="en-US"/>
          </a:p>
        </p:txBody>
      </p:sp>
    </p:spTree>
    <p:extLst>
      <p:ext uri="{BB962C8B-B14F-4D97-AF65-F5344CB8AC3E}">
        <p14:creationId xmlns:p14="http://schemas.microsoft.com/office/powerpoint/2010/main" val="18161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14</a:t>
            </a:fld>
            <a:endParaRPr lang="en-US"/>
          </a:p>
        </p:txBody>
      </p:sp>
    </p:spTree>
    <p:extLst>
      <p:ext uri="{BB962C8B-B14F-4D97-AF65-F5344CB8AC3E}">
        <p14:creationId xmlns:p14="http://schemas.microsoft.com/office/powerpoint/2010/main" val="359690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15</a:t>
            </a:fld>
            <a:endParaRPr lang="en-US"/>
          </a:p>
        </p:txBody>
      </p:sp>
    </p:spTree>
    <p:extLst>
      <p:ext uri="{BB962C8B-B14F-4D97-AF65-F5344CB8AC3E}">
        <p14:creationId xmlns:p14="http://schemas.microsoft.com/office/powerpoint/2010/main" val="165159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E6A2E-F7CF-4ABC-A471-90E6E224BFF6}" type="slidenum">
              <a:rPr lang="en-US" smtClean="0"/>
              <a:t>16</a:t>
            </a:fld>
            <a:endParaRPr lang="en-US"/>
          </a:p>
        </p:txBody>
      </p:sp>
    </p:spTree>
    <p:extLst>
      <p:ext uri="{BB962C8B-B14F-4D97-AF65-F5344CB8AC3E}">
        <p14:creationId xmlns:p14="http://schemas.microsoft.com/office/powerpoint/2010/main" val="154675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29"/>
          <p:cNvSpPr txBox="1">
            <a:spLocks noGrp="1"/>
          </p:cNvSpPr>
          <p:nvPr>
            <p:ph type="body" idx="1"/>
          </p:nvPr>
        </p:nvSpPr>
        <p:spPr>
          <a:xfrm>
            <a:off x="4456322" y="1367085"/>
            <a:ext cx="7735677" cy="92035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200"/>
              </a:spcBef>
              <a:spcAft>
                <a:spcPts val="0"/>
              </a:spcAft>
              <a:buSzPts val="3520"/>
              <a:buNone/>
              <a:defRPr sz="4400">
                <a:solidFill>
                  <a:srgbClr val="1A1596"/>
                </a:solidFill>
                <a:latin typeface="Arial"/>
                <a:ea typeface="Arial"/>
                <a:cs typeface="Arial"/>
                <a:sym typeface="Arial"/>
              </a:defRPr>
            </a:lvl1pPr>
            <a:lvl2pPr marL="914400" lvl="1" indent="-320040" algn="l">
              <a:lnSpc>
                <a:spcPct val="100000"/>
              </a:lnSpc>
              <a:spcBef>
                <a:spcPts val="450"/>
              </a:spcBef>
              <a:spcAft>
                <a:spcPts val="0"/>
              </a:spcAft>
              <a:buSzPts val="1440"/>
              <a:buChar char="■"/>
              <a:defRPr/>
            </a:lvl2pPr>
            <a:lvl3pPr marL="1371600" lvl="2" indent="-320039" algn="l">
              <a:lnSpc>
                <a:spcPct val="100000"/>
              </a:lnSpc>
              <a:spcBef>
                <a:spcPts val="450"/>
              </a:spcBef>
              <a:spcAft>
                <a:spcPts val="0"/>
              </a:spcAft>
              <a:buSzPts val="1440"/>
              <a:buChar char="■"/>
              <a:defRPr/>
            </a:lvl3pPr>
            <a:lvl4pPr marL="1828800" lvl="3" indent="-320039" algn="l">
              <a:lnSpc>
                <a:spcPct val="100000"/>
              </a:lnSpc>
              <a:spcBef>
                <a:spcPts val="45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9"/>
          <p:cNvSpPr txBox="1">
            <a:spLocks noGrp="1"/>
          </p:cNvSpPr>
          <p:nvPr>
            <p:ph type="body" idx="2"/>
          </p:nvPr>
        </p:nvSpPr>
        <p:spPr>
          <a:xfrm>
            <a:off x="7591826" y="4489851"/>
            <a:ext cx="4530324" cy="155060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000"/>
              </a:spcBef>
              <a:spcAft>
                <a:spcPts val="0"/>
              </a:spcAft>
              <a:buSzPts val="1600"/>
              <a:buNone/>
              <a:defRPr sz="2000" b="1"/>
            </a:lvl1pPr>
            <a:lvl2pPr marL="914400" lvl="1" indent="-320040" algn="l">
              <a:lnSpc>
                <a:spcPct val="100000"/>
              </a:lnSpc>
              <a:spcBef>
                <a:spcPts val="450"/>
              </a:spcBef>
              <a:spcAft>
                <a:spcPts val="0"/>
              </a:spcAft>
              <a:buSzPts val="1440"/>
              <a:buChar char="■"/>
              <a:defRPr/>
            </a:lvl2pPr>
            <a:lvl3pPr marL="1371600" lvl="2" indent="-320039" algn="l">
              <a:lnSpc>
                <a:spcPct val="100000"/>
              </a:lnSpc>
              <a:spcBef>
                <a:spcPts val="450"/>
              </a:spcBef>
              <a:spcAft>
                <a:spcPts val="0"/>
              </a:spcAft>
              <a:buSzPts val="1440"/>
              <a:buChar char="■"/>
              <a:defRPr/>
            </a:lvl3pPr>
            <a:lvl4pPr marL="1828800" lvl="3" indent="-320039" algn="l">
              <a:lnSpc>
                <a:spcPct val="100000"/>
              </a:lnSpc>
              <a:spcBef>
                <a:spcPts val="45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9"/>
          <p:cNvSpPr/>
          <p:nvPr/>
        </p:nvSpPr>
        <p:spPr>
          <a:xfrm>
            <a:off x="0" y="0"/>
            <a:ext cx="1085850" cy="9810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 name="Google Shape;23;p29"/>
          <p:cNvSpPr/>
          <p:nvPr/>
        </p:nvSpPr>
        <p:spPr>
          <a:xfrm>
            <a:off x="-12700" y="182880"/>
            <a:ext cx="12204700" cy="677108"/>
          </a:xfrm>
          <a:prstGeom prst="rect">
            <a:avLst/>
          </a:prstGeom>
          <a:noFill/>
          <a:ln>
            <a:noFill/>
          </a:ln>
          <a:effectLst>
            <a:outerShdw dist="35560" dir="2700000" algn="ctr" rotWithShape="0">
              <a:srgbClr val="C0C0C0">
                <a:alpha val="4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800"/>
              <a:buFont typeface="Tahoma"/>
              <a:buNone/>
            </a:pPr>
            <a:r>
              <a:rPr lang="en-US" sz="3800" b="1" i="0" u="none" strike="noStrike" cap="none">
                <a:solidFill>
                  <a:schemeClr val="dk1"/>
                </a:solidFill>
                <a:latin typeface="Tahoma"/>
                <a:ea typeface="Tahoma"/>
                <a:cs typeface="Tahoma"/>
                <a:sym typeface="Tahoma"/>
              </a:rPr>
              <a:t>Air Force Installation &amp; Mission Support Center</a:t>
            </a:r>
            <a:endParaRPr sz="3800" b="1" i="0" u="none" strike="noStrike" cap="none">
              <a:solidFill>
                <a:schemeClr val="dk1"/>
              </a:solidFill>
              <a:latin typeface="Tahoma"/>
              <a:ea typeface="Tahoma"/>
              <a:cs typeface="Tahoma"/>
              <a:sym typeface="Tahoma"/>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43" y="1280413"/>
            <a:ext cx="4102224" cy="4963239"/>
          </a:xfrm>
          <a:prstGeom prst="rect">
            <a:avLst/>
          </a:prstGeom>
        </p:spPr>
      </p:pic>
    </p:spTree>
    <p:extLst>
      <p:ext uri="{BB962C8B-B14F-4D97-AF65-F5344CB8AC3E}">
        <p14:creationId xmlns:p14="http://schemas.microsoft.com/office/powerpoint/2010/main" val="322656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ad aligned to screens">
  <p:cSld name="Quad aligned to screens">
    <p:spTree>
      <p:nvGrpSpPr>
        <p:cNvPr id="1" name="Shape 70"/>
        <p:cNvGrpSpPr/>
        <p:nvPr/>
      </p:nvGrpSpPr>
      <p:grpSpPr>
        <a:xfrm>
          <a:off x="0" y="0"/>
          <a:ext cx="0" cy="0"/>
          <a:chOff x="0" y="0"/>
          <a:chExt cx="0" cy="0"/>
        </a:xfrm>
      </p:grpSpPr>
      <p:sp>
        <p:nvSpPr>
          <p:cNvPr id="71" name="Google Shape;71;p34"/>
          <p:cNvSpPr txBox="1">
            <a:spLocks noGrp="1"/>
          </p:cNvSpPr>
          <p:nvPr>
            <p:ph type="body" idx="1"/>
          </p:nvPr>
        </p:nvSpPr>
        <p:spPr>
          <a:xfrm>
            <a:off x="155448" y="3529150"/>
            <a:ext cx="5852160" cy="2793500"/>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34"/>
          <p:cNvSpPr txBox="1">
            <a:spLocks noGrp="1"/>
          </p:cNvSpPr>
          <p:nvPr>
            <p:ph type="body" idx="2"/>
          </p:nvPr>
        </p:nvSpPr>
        <p:spPr>
          <a:xfrm>
            <a:off x="6230868" y="3529150"/>
            <a:ext cx="5852160" cy="2793500"/>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73" name="Google Shape;73;p34"/>
          <p:cNvCxnSpPr/>
          <p:nvPr/>
        </p:nvCxnSpPr>
        <p:spPr>
          <a:xfrm rot="10800000">
            <a:off x="-66675" y="3429000"/>
            <a:ext cx="12258678" cy="0"/>
          </a:xfrm>
          <a:prstGeom prst="straightConnector1">
            <a:avLst/>
          </a:prstGeom>
          <a:noFill/>
          <a:ln w="57150" cap="flat" cmpd="sng">
            <a:solidFill>
              <a:srgbClr val="1A1596"/>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74" name="Google Shape;74;p34"/>
          <p:cNvCxnSpPr/>
          <p:nvPr/>
        </p:nvCxnSpPr>
        <p:spPr>
          <a:xfrm rot="10800000">
            <a:off x="6096000" y="1126331"/>
            <a:ext cx="0" cy="5250658"/>
          </a:xfrm>
          <a:prstGeom prst="straightConnector1">
            <a:avLst/>
          </a:prstGeom>
          <a:noFill/>
          <a:ln w="57150" cap="flat" cmpd="sng">
            <a:solidFill>
              <a:srgbClr val="1A1596"/>
            </a:solidFill>
            <a:prstDash val="solid"/>
            <a:round/>
            <a:headEnd type="none" w="sm" len="sm"/>
            <a:tailEnd type="none" w="sm" len="sm"/>
          </a:ln>
          <a:effectLst>
            <a:outerShdw blurRad="50800" dist="38100" dir="2700000" algn="tl" rotWithShape="0">
              <a:srgbClr val="000000">
                <a:alpha val="40000"/>
              </a:srgbClr>
            </a:outerShdw>
          </a:effectLst>
        </p:spPr>
      </p:cxnSp>
      <p:sp>
        <p:nvSpPr>
          <p:cNvPr id="75" name="Google Shape;75;p34"/>
          <p:cNvSpPr txBox="1">
            <a:spLocks noGrp="1"/>
          </p:cNvSpPr>
          <p:nvPr>
            <p:ph type="title"/>
          </p:nvPr>
        </p:nvSpPr>
        <p:spPr>
          <a:xfrm>
            <a:off x="1371600" y="91440"/>
            <a:ext cx="9509760" cy="914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i="1">
                <a:solidFill>
                  <a:srgbClr val="1A1596"/>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6" name="Google Shape;76;p34"/>
          <p:cNvSpPr txBox="1">
            <a:spLocks noGrp="1"/>
          </p:cNvSpPr>
          <p:nvPr>
            <p:ph type="body" idx="3"/>
          </p:nvPr>
        </p:nvSpPr>
        <p:spPr>
          <a:xfrm>
            <a:off x="155448" y="1198486"/>
            <a:ext cx="5852160" cy="2130366"/>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body" idx="4"/>
          </p:nvPr>
        </p:nvSpPr>
        <p:spPr>
          <a:xfrm>
            <a:off x="6230868" y="1198486"/>
            <a:ext cx="5852160" cy="2130366"/>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4"/>
          <p:cNvSpPr txBox="1">
            <a:spLocks noGrp="1"/>
          </p:cNvSpPr>
          <p:nvPr>
            <p:ph type="body" idx="5"/>
          </p:nvPr>
        </p:nvSpPr>
        <p:spPr>
          <a:xfrm>
            <a:off x="9563100" y="6438900"/>
            <a:ext cx="2628900" cy="20002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500"/>
              </a:spcBef>
              <a:spcAft>
                <a:spcPts val="0"/>
              </a:spcAft>
              <a:buSzPts val="800"/>
              <a:buNone/>
              <a:defRPr sz="1000" b="0">
                <a:solidFill>
                  <a:srgbClr val="A5A5A5"/>
                </a:solidFill>
                <a:latin typeface="Arial"/>
                <a:ea typeface="Arial"/>
                <a:cs typeface="Arial"/>
                <a:sym typeface="Arial"/>
              </a:defRPr>
            </a:lvl1pPr>
            <a:lvl2pPr marL="914400" lvl="1"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2pPr>
            <a:lvl3pPr marL="1371600" lvl="2"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3pPr>
            <a:lvl4pPr marL="1828800" lvl="3"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4pPr>
            <a:lvl5pPr marL="2286000" lvl="4" indent="-228600" algn="l">
              <a:lnSpc>
                <a:spcPct val="100000"/>
              </a:lnSpc>
              <a:spcBef>
                <a:spcPts val="200"/>
              </a:spcBef>
              <a:spcAft>
                <a:spcPts val="0"/>
              </a:spcAft>
              <a:buSzPts val="800"/>
              <a:buNone/>
              <a:defRPr sz="1000" b="0">
                <a:solidFill>
                  <a:srgbClr val="A5A5A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422" y="91437"/>
            <a:ext cx="925411" cy="91372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2" y="91439"/>
            <a:ext cx="927463" cy="913723"/>
          </a:xfrm>
          <a:prstGeom prst="rect">
            <a:avLst/>
          </a:prstGeom>
        </p:spPr>
      </p:pic>
    </p:spTree>
    <p:extLst>
      <p:ext uri="{BB962C8B-B14F-4D97-AF65-F5344CB8AC3E}">
        <p14:creationId xmlns:p14="http://schemas.microsoft.com/office/powerpoint/2010/main" val="244707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i Chart">
  <p:cSld name="Tri Chart">
    <p:spTree>
      <p:nvGrpSpPr>
        <p:cNvPr id="1" name="Shape 81"/>
        <p:cNvGrpSpPr/>
        <p:nvPr/>
      </p:nvGrpSpPr>
      <p:grpSpPr>
        <a:xfrm>
          <a:off x="0" y="0"/>
          <a:ext cx="0" cy="0"/>
          <a:chOff x="0" y="0"/>
          <a:chExt cx="0" cy="0"/>
        </a:xfrm>
      </p:grpSpPr>
      <p:sp>
        <p:nvSpPr>
          <p:cNvPr id="82" name="Google Shape;82;p35"/>
          <p:cNvSpPr txBox="1">
            <a:spLocks noGrp="1"/>
          </p:cNvSpPr>
          <p:nvPr>
            <p:ph type="body" idx="1"/>
          </p:nvPr>
        </p:nvSpPr>
        <p:spPr>
          <a:xfrm>
            <a:off x="76200" y="1188720"/>
            <a:ext cx="12039599" cy="1280160"/>
          </a:xfrm>
          <a:prstGeom prst="rect">
            <a:avLst/>
          </a:prstGeom>
          <a:noFill/>
          <a:ln>
            <a:noFill/>
          </a:ln>
        </p:spPr>
        <p:txBody>
          <a:bodyPr spcFirstLastPara="1" wrap="square" lIns="91425" tIns="45700" rIns="91425" bIns="45700" anchor="t" anchorCtr="0">
            <a:noAutofit/>
          </a:bodyPr>
          <a:lstStyle>
            <a:lvl1pPr marL="457200" marR="0" lvl="0" indent="-320040" algn="l">
              <a:lnSpc>
                <a:spcPct val="100000"/>
              </a:lnSpc>
              <a:spcBef>
                <a:spcPts val="900"/>
              </a:spcBef>
              <a:spcAft>
                <a:spcPts val="0"/>
              </a:spcAft>
              <a:buClr>
                <a:srgbClr val="151C77"/>
              </a:buClr>
              <a:buSzPts val="1440"/>
              <a:buFont typeface="Noto Sans Symbols"/>
              <a:buChar char="■"/>
              <a:defRPr sz="1800"/>
            </a:lvl1pPr>
            <a:lvl2pPr marL="914400" marR="0" lvl="1" indent="-320040" algn="l">
              <a:lnSpc>
                <a:spcPct val="100000"/>
              </a:lnSpc>
              <a:spcBef>
                <a:spcPts val="450"/>
              </a:spcBef>
              <a:spcAft>
                <a:spcPts val="0"/>
              </a:spcAft>
              <a:buClr>
                <a:srgbClr val="151C77"/>
              </a:buClr>
              <a:buSzPts val="1440"/>
              <a:buFont typeface="Noto Sans Symbols"/>
              <a:buChar char="■"/>
              <a:defRPr sz="1800"/>
            </a:lvl2pPr>
            <a:lvl3pPr marL="1371600" marR="0" lvl="2" indent="-320039" algn="l">
              <a:lnSpc>
                <a:spcPct val="100000"/>
              </a:lnSpc>
              <a:spcBef>
                <a:spcPts val="450"/>
              </a:spcBef>
              <a:spcAft>
                <a:spcPts val="0"/>
              </a:spcAft>
              <a:buClr>
                <a:srgbClr val="151C77"/>
              </a:buClr>
              <a:buSzPts val="1440"/>
              <a:buFont typeface="Noto Sans Symbols"/>
              <a:buChar char="■"/>
              <a:defRPr sz="1800"/>
            </a:lvl3pPr>
            <a:lvl4pPr marL="1828800" marR="0" lvl="3" indent="-228600" algn="l">
              <a:lnSpc>
                <a:spcPct val="100000"/>
              </a:lnSpc>
              <a:spcBef>
                <a:spcPts val="500"/>
              </a:spcBef>
              <a:spcAft>
                <a:spcPts val="0"/>
              </a:spcAft>
              <a:buClr>
                <a:srgbClr val="151C77"/>
              </a:buClr>
              <a:buSzPts val="1600"/>
              <a:buFont typeface="Noto Sans Symbols"/>
              <a:buNone/>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5"/>
          <p:cNvSpPr txBox="1">
            <a:spLocks noGrp="1"/>
          </p:cNvSpPr>
          <p:nvPr>
            <p:ph type="body" idx="2"/>
          </p:nvPr>
        </p:nvSpPr>
        <p:spPr>
          <a:xfrm>
            <a:off x="88900" y="2647575"/>
            <a:ext cx="5867763" cy="3471882"/>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35"/>
          <p:cNvSpPr txBox="1">
            <a:spLocks noGrp="1"/>
          </p:cNvSpPr>
          <p:nvPr>
            <p:ph type="body" idx="3"/>
          </p:nvPr>
        </p:nvSpPr>
        <p:spPr>
          <a:xfrm>
            <a:off x="6248044" y="2647573"/>
            <a:ext cx="5880455" cy="3471883"/>
          </a:xfrm>
          <a:prstGeom prst="rect">
            <a:avLst/>
          </a:prstGeom>
          <a:noFill/>
          <a:ln>
            <a:noFill/>
          </a:ln>
        </p:spPr>
        <p:txBody>
          <a:bodyPr spcFirstLastPara="1" wrap="square" lIns="91425" tIns="45700" rIns="91425" bIns="45700" anchor="t" anchorCtr="0">
            <a:noAutofit/>
          </a:bodyPr>
          <a:lstStyle>
            <a:lvl1pPr marL="457200" marR="0" lvl="0" indent="-370840" algn="l">
              <a:lnSpc>
                <a:spcPct val="100000"/>
              </a:lnSpc>
              <a:spcBef>
                <a:spcPts val="1400"/>
              </a:spcBef>
              <a:spcAft>
                <a:spcPts val="0"/>
              </a:spcAft>
              <a:buClr>
                <a:srgbClr val="151C77"/>
              </a:buClr>
              <a:buSzPts val="2240"/>
              <a:buFont typeface="Noto Sans Symbols"/>
              <a:buChar char="■"/>
              <a:defRPr/>
            </a:lvl1pPr>
            <a:lvl2pPr marL="914400" marR="0" lvl="1" indent="-350519" algn="l">
              <a:lnSpc>
                <a:spcPct val="100000"/>
              </a:lnSpc>
              <a:spcBef>
                <a:spcPts val="600"/>
              </a:spcBef>
              <a:spcAft>
                <a:spcPts val="0"/>
              </a:spcAft>
              <a:buClr>
                <a:srgbClr val="151C77"/>
              </a:buClr>
              <a:buSzPts val="1920"/>
              <a:buFont typeface="Noto Sans Symbols"/>
              <a:buChar char="■"/>
              <a:defRPr/>
            </a:lvl2pPr>
            <a:lvl3pPr marL="1371600" marR="0" lvl="2" indent="-330200" algn="l">
              <a:lnSpc>
                <a:spcPct val="100000"/>
              </a:lnSpc>
              <a:spcBef>
                <a:spcPts val="500"/>
              </a:spcBef>
              <a:spcAft>
                <a:spcPts val="0"/>
              </a:spcAft>
              <a:buClr>
                <a:srgbClr val="151C77"/>
              </a:buClr>
              <a:buSzPts val="1600"/>
              <a:buFont typeface="Noto Sans Symbols"/>
              <a:buChar char="■"/>
              <a:defRPr/>
            </a:lvl3pPr>
            <a:lvl4pPr marL="1828800" marR="0" lvl="3" indent="-330200" algn="l">
              <a:lnSpc>
                <a:spcPct val="100000"/>
              </a:lnSpc>
              <a:spcBef>
                <a:spcPts val="500"/>
              </a:spcBef>
              <a:spcAft>
                <a:spcPts val="0"/>
              </a:spcAft>
              <a:buClr>
                <a:srgbClr val="151C77"/>
              </a:buClr>
              <a:buSzPts val="1600"/>
              <a:buFont typeface="Noto Sans Symbols"/>
              <a:buChar char="■"/>
              <a:defRPr/>
            </a:lvl4pPr>
            <a:lvl5pPr marL="2286000" marR="0" lvl="4" indent="-330200" algn="l">
              <a:lnSpc>
                <a:spcPct val="100000"/>
              </a:lnSpc>
              <a:spcBef>
                <a:spcPts val="400"/>
              </a:spcBef>
              <a:spcAft>
                <a:spcPts val="0"/>
              </a:spcAft>
              <a:buClr>
                <a:srgbClr val="003399"/>
              </a:buClr>
              <a:buSzPts val="16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85" name="Google Shape;85;p35"/>
          <p:cNvCxnSpPr/>
          <p:nvPr/>
        </p:nvCxnSpPr>
        <p:spPr>
          <a:xfrm rot="10800000">
            <a:off x="-66675" y="2560320"/>
            <a:ext cx="12258675" cy="0"/>
          </a:xfrm>
          <a:prstGeom prst="straightConnector1">
            <a:avLst/>
          </a:prstGeom>
          <a:noFill/>
          <a:ln w="57150" cap="flat" cmpd="sng">
            <a:solidFill>
              <a:srgbClr val="1A1596"/>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86" name="Google Shape;86;p35"/>
          <p:cNvCxnSpPr/>
          <p:nvPr/>
        </p:nvCxnSpPr>
        <p:spPr>
          <a:xfrm rot="10800000">
            <a:off x="6096000" y="2560320"/>
            <a:ext cx="0" cy="3831688"/>
          </a:xfrm>
          <a:prstGeom prst="straightConnector1">
            <a:avLst/>
          </a:prstGeom>
          <a:noFill/>
          <a:ln w="57150" cap="flat" cmpd="sng">
            <a:solidFill>
              <a:srgbClr val="1A1596"/>
            </a:solidFill>
            <a:prstDash val="solid"/>
            <a:round/>
            <a:headEnd type="none" w="sm" len="sm"/>
            <a:tailEnd type="none" w="sm" len="sm"/>
          </a:ln>
          <a:effectLst>
            <a:outerShdw blurRad="50800" dist="38100" dir="2700000" algn="tl" rotWithShape="0">
              <a:srgbClr val="000000">
                <a:alpha val="40000"/>
              </a:srgbClr>
            </a:outerShdw>
          </a:effectLst>
        </p:spPr>
      </p:cxnSp>
      <p:sp>
        <p:nvSpPr>
          <p:cNvPr id="87" name="Google Shape;87;p35"/>
          <p:cNvSpPr txBox="1">
            <a:spLocks noGrp="1"/>
          </p:cNvSpPr>
          <p:nvPr>
            <p:ph type="title"/>
          </p:nvPr>
        </p:nvSpPr>
        <p:spPr>
          <a:xfrm>
            <a:off x="1371600" y="91440"/>
            <a:ext cx="9509760" cy="914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i="1">
                <a:solidFill>
                  <a:srgbClr val="1A1596"/>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8" name="Google Shape;88;p35"/>
          <p:cNvSpPr txBox="1">
            <a:spLocks noGrp="1"/>
          </p:cNvSpPr>
          <p:nvPr>
            <p:ph type="body" idx="4"/>
          </p:nvPr>
        </p:nvSpPr>
        <p:spPr>
          <a:xfrm>
            <a:off x="9563100" y="6438900"/>
            <a:ext cx="2628900" cy="20002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500"/>
              </a:spcBef>
              <a:spcAft>
                <a:spcPts val="0"/>
              </a:spcAft>
              <a:buSzPts val="800"/>
              <a:buNone/>
              <a:defRPr sz="1000" b="0">
                <a:solidFill>
                  <a:srgbClr val="A5A5A5"/>
                </a:solidFill>
                <a:latin typeface="Arial"/>
                <a:ea typeface="Arial"/>
                <a:cs typeface="Arial"/>
                <a:sym typeface="Arial"/>
              </a:defRPr>
            </a:lvl1pPr>
            <a:lvl2pPr marL="914400" lvl="1"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2pPr>
            <a:lvl3pPr marL="1371600" lvl="2"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3pPr>
            <a:lvl4pPr marL="1828800" lvl="3"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4pPr>
            <a:lvl5pPr marL="2286000" lvl="4" indent="-228600" algn="l">
              <a:lnSpc>
                <a:spcPct val="100000"/>
              </a:lnSpc>
              <a:spcBef>
                <a:spcPts val="200"/>
              </a:spcBef>
              <a:spcAft>
                <a:spcPts val="0"/>
              </a:spcAft>
              <a:buSzPts val="800"/>
              <a:buNone/>
              <a:defRPr sz="1000" b="0">
                <a:solidFill>
                  <a:srgbClr val="A5A5A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2" y="91439"/>
            <a:ext cx="927463" cy="91372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8422" y="91437"/>
            <a:ext cx="925411" cy="913723"/>
          </a:xfrm>
          <a:prstGeom prst="rect">
            <a:avLst/>
          </a:prstGeom>
        </p:spPr>
      </p:pic>
    </p:spTree>
    <p:extLst>
      <p:ext uri="{BB962C8B-B14F-4D97-AF65-F5344CB8AC3E}">
        <p14:creationId xmlns:p14="http://schemas.microsoft.com/office/powerpoint/2010/main" val="240132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Side Captions">
  <p:cSld name="Content with Side Captions">
    <p:spTree>
      <p:nvGrpSpPr>
        <p:cNvPr id="1" name="Shape 91"/>
        <p:cNvGrpSpPr/>
        <p:nvPr/>
      </p:nvGrpSpPr>
      <p:grpSpPr>
        <a:xfrm>
          <a:off x="0" y="0"/>
          <a:ext cx="0" cy="0"/>
          <a:chOff x="0" y="0"/>
          <a:chExt cx="0" cy="0"/>
        </a:xfrm>
      </p:grpSpPr>
      <p:sp>
        <p:nvSpPr>
          <p:cNvPr id="92" name="Google Shape;92;p36"/>
          <p:cNvSpPr txBox="1">
            <a:spLocks noGrp="1"/>
          </p:cNvSpPr>
          <p:nvPr>
            <p:ph type="body" idx="1"/>
          </p:nvPr>
        </p:nvSpPr>
        <p:spPr>
          <a:xfrm>
            <a:off x="4273062" y="1188719"/>
            <a:ext cx="7684475" cy="5120640"/>
          </a:xfrm>
          <a:prstGeom prst="rect">
            <a:avLst/>
          </a:prstGeom>
          <a:noFill/>
          <a:ln>
            <a:noFill/>
          </a:ln>
        </p:spPr>
        <p:txBody>
          <a:bodyPr spcFirstLastPara="1" wrap="square" lIns="91425" tIns="45700" rIns="91425" bIns="45700" anchor="t" anchorCtr="0">
            <a:noAutofit/>
          </a:bodyPr>
          <a:lstStyle>
            <a:lvl1pPr marL="457200" marR="0" lvl="0" indent="-391160" algn="l">
              <a:lnSpc>
                <a:spcPct val="100000"/>
              </a:lnSpc>
              <a:spcBef>
                <a:spcPts val="1600"/>
              </a:spcBef>
              <a:spcAft>
                <a:spcPts val="0"/>
              </a:spcAft>
              <a:buClr>
                <a:srgbClr val="151C77"/>
              </a:buClr>
              <a:buSzPts val="2560"/>
              <a:buFont typeface="Noto Sans Symbols"/>
              <a:buChar char="■"/>
              <a:defRPr sz="3200"/>
            </a:lvl1pPr>
            <a:lvl2pPr marL="914400" marR="0" lvl="1" indent="-370840" algn="l">
              <a:lnSpc>
                <a:spcPct val="100000"/>
              </a:lnSpc>
              <a:spcBef>
                <a:spcPts val="700"/>
              </a:spcBef>
              <a:spcAft>
                <a:spcPts val="0"/>
              </a:spcAft>
              <a:buClr>
                <a:srgbClr val="151C77"/>
              </a:buClr>
              <a:buSzPts val="2240"/>
              <a:buFont typeface="Noto Sans Symbols"/>
              <a:buChar char="■"/>
              <a:defRPr sz="2800"/>
            </a:lvl2pPr>
            <a:lvl3pPr marL="1371600" marR="0" lvl="2" indent="-350519" algn="l">
              <a:lnSpc>
                <a:spcPct val="100000"/>
              </a:lnSpc>
              <a:spcBef>
                <a:spcPts val="600"/>
              </a:spcBef>
              <a:spcAft>
                <a:spcPts val="0"/>
              </a:spcAft>
              <a:buClr>
                <a:srgbClr val="151C77"/>
              </a:buClr>
              <a:buSzPts val="1920"/>
              <a:buFont typeface="Noto Sans Symbols"/>
              <a:buChar char="■"/>
              <a:defRPr sz="2400"/>
            </a:lvl3pPr>
            <a:lvl4pPr marL="1828800" marR="0" lvl="3" indent="-330200" algn="l">
              <a:lnSpc>
                <a:spcPct val="100000"/>
              </a:lnSpc>
              <a:spcBef>
                <a:spcPts val="500"/>
              </a:spcBef>
              <a:spcAft>
                <a:spcPts val="0"/>
              </a:spcAft>
              <a:buClr>
                <a:srgbClr val="151C77"/>
              </a:buClr>
              <a:buSzPts val="1600"/>
              <a:buFont typeface="Noto Sans Symbols"/>
              <a:buChar char="■"/>
              <a:defRPr sz="2000"/>
            </a:lvl4pPr>
            <a:lvl5pPr marL="2286000" marR="0" lvl="4" indent="-330200" algn="l">
              <a:lnSpc>
                <a:spcPct val="100000"/>
              </a:lnSpc>
              <a:spcBef>
                <a:spcPts val="400"/>
              </a:spcBef>
              <a:spcAft>
                <a:spcPts val="0"/>
              </a:spcAft>
              <a:buClr>
                <a:srgbClr val="003399"/>
              </a:buClr>
              <a:buSzPts val="1600"/>
              <a:buFont typeface="Noto Sans Symbols"/>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93" name="Google Shape;93;p36"/>
          <p:cNvSpPr txBox="1">
            <a:spLocks noGrp="1"/>
          </p:cNvSpPr>
          <p:nvPr>
            <p:ph type="body" idx="2"/>
          </p:nvPr>
        </p:nvSpPr>
        <p:spPr>
          <a:xfrm>
            <a:off x="155448" y="2180492"/>
            <a:ext cx="4011084" cy="4114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94" name="Google Shape;94;p36"/>
          <p:cNvSpPr txBox="1">
            <a:spLocks noGrp="1"/>
          </p:cNvSpPr>
          <p:nvPr>
            <p:ph type="title"/>
          </p:nvPr>
        </p:nvSpPr>
        <p:spPr>
          <a:xfrm>
            <a:off x="1642533" y="90761"/>
            <a:ext cx="9509760" cy="914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i="1">
                <a:solidFill>
                  <a:srgbClr val="1A1596"/>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5" name="Google Shape;95;p36"/>
          <p:cNvSpPr txBox="1">
            <a:spLocks noGrp="1"/>
          </p:cNvSpPr>
          <p:nvPr>
            <p:ph type="body" idx="3"/>
          </p:nvPr>
        </p:nvSpPr>
        <p:spPr>
          <a:xfrm>
            <a:off x="155448" y="1188720"/>
            <a:ext cx="4011084" cy="914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96" name="Google Shape;96;p36"/>
          <p:cNvSpPr txBox="1">
            <a:spLocks noGrp="1"/>
          </p:cNvSpPr>
          <p:nvPr>
            <p:ph type="body" idx="4"/>
          </p:nvPr>
        </p:nvSpPr>
        <p:spPr>
          <a:xfrm>
            <a:off x="9563100" y="6438900"/>
            <a:ext cx="2628900" cy="20002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500"/>
              </a:spcBef>
              <a:spcAft>
                <a:spcPts val="0"/>
              </a:spcAft>
              <a:buSzPts val="800"/>
              <a:buNone/>
              <a:defRPr sz="1000" b="0">
                <a:solidFill>
                  <a:srgbClr val="A5A5A5"/>
                </a:solidFill>
                <a:latin typeface="Arial"/>
                <a:ea typeface="Arial"/>
                <a:cs typeface="Arial"/>
                <a:sym typeface="Arial"/>
              </a:defRPr>
            </a:lvl1pPr>
            <a:lvl2pPr marL="914400" lvl="1"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2pPr>
            <a:lvl3pPr marL="1371600" lvl="2"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3pPr>
            <a:lvl4pPr marL="1828800" lvl="3"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4pPr>
            <a:lvl5pPr marL="2286000" lvl="4" indent="-228600" algn="l">
              <a:lnSpc>
                <a:spcPct val="100000"/>
              </a:lnSpc>
              <a:spcBef>
                <a:spcPts val="200"/>
              </a:spcBef>
              <a:spcAft>
                <a:spcPts val="0"/>
              </a:spcAft>
              <a:buSzPts val="800"/>
              <a:buNone/>
              <a:defRPr sz="1000" b="0">
                <a:solidFill>
                  <a:srgbClr val="A5A5A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2" y="91439"/>
            <a:ext cx="927463" cy="91372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8422" y="91437"/>
            <a:ext cx="925411" cy="913723"/>
          </a:xfrm>
          <a:prstGeom prst="rect">
            <a:avLst/>
          </a:prstGeom>
        </p:spPr>
      </p:pic>
    </p:spTree>
    <p:extLst>
      <p:ext uri="{BB962C8B-B14F-4D97-AF65-F5344CB8AC3E}">
        <p14:creationId xmlns:p14="http://schemas.microsoft.com/office/powerpoint/2010/main" val="142267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9"/>
        <p:cNvGrpSpPr/>
        <p:nvPr/>
      </p:nvGrpSpPr>
      <p:grpSpPr>
        <a:xfrm>
          <a:off x="0" y="0"/>
          <a:ext cx="0" cy="0"/>
          <a:chOff x="0" y="0"/>
          <a:chExt cx="0" cy="0"/>
        </a:xfrm>
      </p:grpSpPr>
      <p:sp>
        <p:nvSpPr>
          <p:cNvPr id="100" name="Google Shape;100;p37"/>
          <p:cNvSpPr>
            <a:spLocks noGrp="1"/>
          </p:cNvSpPr>
          <p:nvPr>
            <p:ph type="pic" idx="2"/>
          </p:nvPr>
        </p:nvSpPr>
        <p:spPr>
          <a:xfrm>
            <a:off x="152400" y="1188720"/>
            <a:ext cx="11887200" cy="376645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600"/>
              </a:spcBef>
              <a:spcAft>
                <a:spcPts val="0"/>
              </a:spcAft>
              <a:buClr>
                <a:srgbClr val="151C77"/>
              </a:buClr>
              <a:buSzPts val="2560"/>
              <a:buFont typeface="Noto Sans Symbols"/>
              <a:buNone/>
              <a:defRPr sz="3200" b="1"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rgbClr val="151C77"/>
              </a:buClr>
              <a:buSzPts val="2240"/>
              <a:buFont typeface="Noto Sans Symbols"/>
              <a:buNone/>
              <a:defRPr sz="2800" b="1"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151C77"/>
              </a:buClr>
              <a:buSzPts val="1920"/>
              <a:buFont typeface="Noto Sans Symbols"/>
              <a:buNone/>
              <a:defRPr sz="2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rgbClr val="151C77"/>
              </a:buClr>
              <a:buSzPts val="1600"/>
              <a:buFont typeface="Noto Sans Symbols"/>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003399"/>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37"/>
          <p:cNvSpPr txBox="1">
            <a:spLocks noGrp="1"/>
          </p:cNvSpPr>
          <p:nvPr>
            <p:ph type="body" idx="1"/>
          </p:nvPr>
        </p:nvSpPr>
        <p:spPr>
          <a:xfrm>
            <a:off x="152400" y="5737650"/>
            <a:ext cx="11887200" cy="5412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2" name="Google Shape;102;p37"/>
          <p:cNvSpPr txBox="1">
            <a:spLocks noGrp="1"/>
          </p:cNvSpPr>
          <p:nvPr>
            <p:ph type="title"/>
          </p:nvPr>
        </p:nvSpPr>
        <p:spPr>
          <a:xfrm>
            <a:off x="1371600" y="91440"/>
            <a:ext cx="9509760" cy="914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i="1">
                <a:solidFill>
                  <a:srgbClr val="1A1596"/>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3" name="Google Shape;103;p37"/>
          <p:cNvSpPr txBox="1">
            <a:spLocks noGrp="1"/>
          </p:cNvSpPr>
          <p:nvPr>
            <p:ph type="body" idx="3"/>
          </p:nvPr>
        </p:nvSpPr>
        <p:spPr>
          <a:xfrm>
            <a:off x="152400" y="5023544"/>
            <a:ext cx="11887200" cy="66185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4" name="Google Shape;104;p37"/>
          <p:cNvSpPr txBox="1">
            <a:spLocks noGrp="1"/>
          </p:cNvSpPr>
          <p:nvPr>
            <p:ph type="body" idx="4"/>
          </p:nvPr>
        </p:nvSpPr>
        <p:spPr>
          <a:xfrm>
            <a:off x="9563100" y="6438900"/>
            <a:ext cx="2628900" cy="20002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500"/>
              </a:spcBef>
              <a:spcAft>
                <a:spcPts val="0"/>
              </a:spcAft>
              <a:buSzPts val="800"/>
              <a:buNone/>
              <a:defRPr sz="1000" b="0">
                <a:solidFill>
                  <a:srgbClr val="A5A5A5"/>
                </a:solidFill>
                <a:latin typeface="Arial"/>
                <a:ea typeface="Arial"/>
                <a:cs typeface="Arial"/>
                <a:sym typeface="Arial"/>
              </a:defRPr>
            </a:lvl1pPr>
            <a:lvl2pPr marL="914400" lvl="1"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2pPr>
            <a:lvl3pPr marL="1371600" lvl="2"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3pPr>
            <a:lvl4pPr marL="1828800" lvl="3"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4pPr>
            <a:lvl5pPr marL="2286000" lvl="4" indent="-228600" algn="l">
              <a:lnSpc>
                <a:spcPct val="100000"/>
              </a:lnSpc>
              <a:spcBef>
                <a:spcPts val="200"/>
              </a:spcBef>
              <a:spcAft>
                <a:spcPts val="0"/>
              </a:spcAft>
              <a:buSzPts val="800"/>
              <a:buNone/>
              <a:defRPr sz="1000" b="0">
                <a:solidFill>
                  <a:srgbClr val="A5A5A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2" y="91439"/>
            <a:ext cx="927463" cy="91372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8422" y="91437"/>
            <a:ext cx="925411" cy="913723"/>
          </a:xfrm>
          <a:prstGeom prst="rect">
            <a:avLst/>
          </a:prstGeom>
        </p:spPr>
      </p:pic>
    </p:spTree>
    <p:extLst>
      <p:ext uri="{BB962C8B-B14F-4D97-AF65-F5344CB8AC3E}">
        <p14:creationId xmlns:p14="http://schemas.microsoft.com/office/powerpoint/2010/main" val="19083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2" y="91439"/>
            <a:ext cx="927463" cy="91372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8422" y="91437"/>
            <a:ext cx="925411" cy="913723"/>
          </a:xfrm>
          <a:prstGeom prst="rect">
            <a:avLst/>
          </a:prstGeom>
        </p:spPr>
      </p:pic>
    </p:spTree>
    <p:extLst>
      <p:ext uri="{BB962C8B-B14F-4D97-AF65-F5344CB8AC3E}">
        <p14:creationId xmlns:p14="http://schemas.microsoft.com/office/powerpoint/2010/main" val="334434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riefing END" type="blank">
  <p:cSld name="Briefing END">
    <p:bg>
      <p:bgPr>
        <a:solidFill>
          <a:schemeClr val="lt1"/>
        </a:solidFill>
        <a:effectLst/>
      </p:bgPr>
    </p:bg>
    <p:spTree>
      <p:nvGrpSpPr>
        <p:cNvPr id="1" name="Shape 53"/>
        <p:cNvGrpSpPr/>
        <p:nvPr/>
      </p:nvGrpSpPr>
      <p:grpSpPr>
        <a:xfrm>
          <a:off x="0" y="0"/>
          <a:ext cx="0" cy="0"/>
          <a:chOff x="0" y="0"/>
          <a:chExt cx="0" cy="0"/>
        </a:xfrm>
      </p:grpSpPr>
      <p:grpSp>
        <p:nvGrpSpPr>
          <p:cNvPr id="2" name="Group 1"/>
          <p:cNvGrpSpPr/>
          <p:nvPr userDrawn="1"/>
        </p:nvGrpSpPr>
        <p:grpSpPr>
          <a:xfrm>
            <a:off x="2496095" y="958816"/>
            <a:ext cx="7386608" cy="5111447"/>
            <a:chOff x="2496095" y="958816"/>
            <a:chExt cx="7386608" cy="5111447"/>
          </a:xfrm>
        </p:grpSpPr>
        <p:sp>
          <p:nvSpPr>
            <p:cNvPr id="33" name="bk object 22"/>
            <p:cNvSpPr/>
            <p:nvPr userDrawn="1"/>
          </p:nvSpPr>
          <p:spPr>
            <a:xfrm>
              <a:off x="2698787" y="1922747"/>
              <a:ext cx="967740" cy="967739"/>
            </a:xfrm>
            <a:prstGeom prst="rect">
              <a:avLst/>
            </a:prstGeom>
            <a:blipFill>
              <a:blip r:embed="rId2" cstate="print"/>
              <a:stretch>
                <a:fillRect/>
              </a:stretch>
            </a:blipFill>
          </p:spPr>
          <p:txBody>
            <a:bodyPr wrap="square" lIns="0" tIns="0" rIns="0" bIns="0" rtlCol="0"/>
            <a:lstStyle/>
            <a:p>
              <a:endParaRPr/>
            </a:p>
          </p:txBody>
        </p:sp>
        <p:sp>
          <p:nvSpPr>
            <p:cNvPr id="34" name="bk object 16"/>
            <p:cNvSpPr/>
            <p:nvPr userDrawn="1"/>
          </p:nvSpPr>
          <p:spPr>
            <a:xfrm>
              <a:off x="6670330" y="3541997"/>
              <a:ext cx="1857755" cy="1828799"/>
            </a:xfrm>
            <a:prstGeom prst="rect">
              <a:avLst/>
            </a:prstGeom>
            <a:blipFill>
              <a:blip r:embed="rId3" cstate="print"/>
              <a:stretch>
                <a:fillRect/>
              </a:stretch>
            </a:blipFill>
          </p:spPr>
          <p:txBody>
            <a:bodyPr wrap="square" lIns="0" tIns="0" rIns="0" bIns="0" rtlCol="0"/>
            <a:lstStyle/>
            <a:p>
              <a:endParaRPr/>
            </a:p>
          </p:txBody>
        </p:sp>
        <p:sp>
          <p:nvSpPr>
            <p:cNvPr id="35" name="bk object 17"/>
            <p:cNvSpPr/>
            <p:nvPr userDrawn="1"/>
          </p:nvSpPr>
          <p:spPr>
            <a:xfrm>
              <a:off x="6609371" y="1508982"/>
              <a:ext cx="1853183" cy="1828800"/>
            </a:xfrm>
            <a:prstGeom prst="rect">
              <a:avLst/>
            </a:prstGeom>
            <a:blipFill>
              <a:blip r:embed="rId4" cstate="print"/>
              <a:stretch>
                <a:fillRect/>
              </a:stretch>
            </a:blipFill>
          </p:spPr>
          <p:txBody>
            <a:bodyPr wrap="square" lIns="0" tIns="0" rIns="0" bIns="0" rtlCol="0"/>
            <a:lstStyle/>
            <a:p>
              <a:endParaRPr/>
            </a:p>
          </p:txBody>
        </p:sp>
        <p:sp>
          <p:nvSpPr>
            <p:cNvPr id="36" name="bk object 18"/>
            <p:cNvSpPr/>
            <p:nvPr userDrawn="1"/>
          </p:nvSpPr>
          <p:spPr>
            <a:xfrm>
              <a:off x="3762539" y="1504410"/>
              <a:ext cx="1844039" cy="1828800"/>
            </a:xfrm>
            <a:prstGeom prst="rect">
              <a:avLst/>
            </a:prstGeom>
            <a:blipFill>
              <a:blip r:embed="rId5" cstate="print"/>
              <a:stretch>
                <a:fillRect/>
              </a:stretch>
            </a:blipFill>
          </p:spPr>
          <p:txBody>
            <a:bodyPr wrap="square" lIns="0" tIns="0" rIns="0" bIns="0" rtlCol="0"/>
            <a:lstStyle/>
            <a:p>
              <a:endParaRPr/>
            </a:p>
          </p:txBody>
        </p:sp>
        <p:sp>
          <p:nvSpPr>
            <p:cNvPr id="37" name="bk object 19"/>
            <p:cNvSpPr/>
            <p:nvPr userDrawn="1"/>
          </p:nvSpPr>
          <p:spPr>
            <a:xfrm>
              <a:off x="3701579" y="3519138"/>
              <a:ext cx="1938527" cy="1828800"/>
            </a:xfrm>
            <a:prstGeom prst="rect">
              <a:avLst/>
            </a:prstGeom>
            <a:blipFill>
              <a:blip r:embed="rId6" cstate="print"/>
              <a:stretch>
                <a:fillRect/>
              </a:stretch>
            </a:blipFill>
          </p:spPr>
          <p:txBody>
            <a:bodyPr wrap="square" lIns="0" tIns="0" rIns="0" bIns="0" rtlCol="0"/>
            <a:lstStyle/>
            <a:p>
              <a:endParaRPr/>
            </a:p>
          </p:txBody>
        </p:sp>
        <p:sp>
          <p:nvSpPr>
            <p:cNvPr id="38" name="bk object 20"/>
            <p:cNvSpPr/>
            <p:nvPr userDrawn="1"/>
          </p:nvSpPr>
          <p:spPr>
            <a:xfrm>
              <a:off x="4602692" y="2009616"/>
              <a:ext cx="3060191" cy="3019044"/>
            </a:xfrm>
            <a:prstGeom prst="rect">
              <a:avLst/>
            </a:prstGeom>
            <a:blipFill>
              <a:blip r:embed="rId7" cstate="print"/>
              <a:stretch>
                <a:fillRect/>
              </a:stretch>
            </a:blipFill>
          </p:spPr>
          <p:txBody>
            <a:bodyPr wrap="square" lIns="0" tIns="0" rIns="0" bIns="0" rtlCol="0"/>
            <a:lstStyle/>
            <a:p>
              <a:endParaRPr/>
            </a:p>
          </p:txBody>
        </p:sp>
        <p:sp>
          <p:nvSpPr>
            <p:cNvPr id="39" name="bk object 21"/>
            <p:cNvSpPr/>
            <p:nvPr userDrawn="1"/>
          </p:nvSpPr>
          <p:spPr>
            <a:xfrm>
              <a:off x="3027427" y="1017653"/>
              <a:ext cx="871290" cy="850063"/>
            </a:xfrm>
            <a:prstGeom prst="rect">
              <a:avLst/>
            </a:prstGeom>
            <a:blipFill>
              <a:blip r:embed="rId8" cstate="print"/>
              <a:stretch>
                <a:fillRect/>
              </a:stretch>
            </a:blipFill>
          </p:spPr>
          <p:txBody>
            <a:bodyPr wrap="square" lIns="0" tIns="0" rIns="0" bIns="0" rtlCol="0"/>
            <a:lstStyle/>
            <a:p>
              <a:endParaRPr/>
            </a:p>
          </p:txBody>
        </p:sp>
        <p:sp>
          <p:nvSpPr>
            <p:cNvPr id="40" name="bk object 23"/>
            <p:cNvSpPr/>
            <p:nvPr userDrawn="1"/>
          </p:nvSpPr>
          <p:spPr>
            <a:xfrm>
              <a:off x="2496095" y="2903441"/>
              <a:ext cx="967739" cy="967739"/>
            </a:xfrm>
            <a:prstGeom prst="rect">
              <a:avLst/>
            </a:prstGeom>
            <a:blipFill>
              <a:blip r:embed="rId9" cstate="print"/>
              <a:stretch>
                <a:fillRect/>
              </a:stretch>
            </a:blipFill>
          </p:spPr>
          <p:txBody>
            <a:bodyPr wrap="square" lIns="0" tIns="0" rIns="0" bIns="0" rtlCol="0"/>
            <a:lstStyle/>
            <a:p>
              <a:endParaRPr/>
            </a:p>
          </p:txBody>
        </p:sp>
        <p:sp>
          <p:nvSpPr>
            <p:cNvPr id="41" name="bk object 24"/>
            <p:cNvSpPr/>
            <p:nvPr userDrawn="1"/>
          </p:nvSpPr>
          <p:spPr>
            <a:xfrm>
              <a:off x="2698787" y="3881850"/>
              <a:ext cx="967740" cy="967739"/>
            </a:xfrm>
            <a:prstGeom prst="rect">
              <a:avLst/>
            </a:prstGeom>
            <a:blipFill>
              <a:blip r:embed="rId10" cstate="print"/>
              <a:stretch>
                <a:fillRect/>
              </a:stretch>
            </a:blipFill>
          </p:spPr>
          <p:txBody>
            <a:bodyPr wrap="square" lIns="0" tIns="0" rIns="0" bIns="0" rtlCol="0"/>
            <a:lstStyle/>
            <a:p>
              <a:endParaRPr/>
            </a:p>
          </p:txBody>
        </p:sp>
        <p:sp>
          <p:nvSpPr>
            <p:cNvPr id="42" name="bk object 25"/>
            <p:cNvSpPr/>
            <p:nvPr userDrawn="1"/>
          </p:nvSpPr>
          <p:spPr>
            <a:xfrm>
              <a:off x="2979202" y="4828253"/>
              <a:ext cx="967740" cy="967739"/>
            </a:xfrm>
            <a:prstGeom prst="rect">
              <a:avLst/>
            </a:prstGeom>
            <a:blipFill>
              <a:blip r:embed="rId11" cstate="print"/>
              <a:stretch>
                <a:fillRect/>
              </a:stretch>
            </a:blipFill>
          </p:spPr>
          <p:txBody>
            <a:bodyPr wrap="square" lIns="0" tIns="0" rIns="0" bIns="0" rtlCol="0"/>
            <a:lstStyle/>
            <a:p>
              <a:endParaRPr/>
            </a:p>
          </p:txBody>
        </p:sp>
        <p:sp>
          <p:nvSpPr>
            <p:cNvPr id="43" name="bk object 26"/>
            <p:cNvSpPr/>
            <p:nvPr userDrawn="1"/>
          </p:nvSpPr>
          <p:spPr>
            <a:xfrm>
              <a:off x="8317775" y="958816"/>
              <a:ext cx="967740" cy="967739"/>
            </a:xfrm>
            <a:prstGeom prst="rect">
              <a:avLst/>
            </a:prstGeom>
            <a:blipFill>
              <a:blip r:embed="rId12" cstate="print"/>
              <a:stretch>
                <a:fillRect/>
              </a:stretch>
            </a:blipFill>
          </p:spPr>
          <p:txBody>
            <a:bodyPr wrap="square" lIns="0" tIns="0" rIns="0" bIns="0" rtlCol="0"/>
            <a:lstStyle/>
            <a:p>
              <a:endParaRPr/>
            </a:p>
          </p:txBody>
        </p:sp>
        <p:sp>
          <p:nvSpPr>
            <p:cNvPr id="44" name="bk object 27"/>
            <p:cNvSpPr/>
            <p:nvPr userDrawn="1"/>
          </p:nvSpPr>
          <p:spPr>
            <a:xfrm>
              <a:off x="8630195" y="1957037"/>
              <a:ext cx="967740" cy="967739"/>
            </a:xfrm>
            <a:prstGeom prst="rect">
              <a:avLst/>
            </a:prstGeom>
            <a:blipFill>
              <a:blip r:embed="rId13" cstate="print"/>
              <a:stretch>
                <a:fillRect/>
              </a:stretch>
            </a:blipFill>
          </p:spPr>
          <p:txBody>
            <a:bodyPr wrap="square" lIns="0" tIns="0" rIns="0" bIns="0" rtlCol="0"/>
            <a:lstStyle/>
            <a:p>
              <a:endParaRPr/>
            </a:p>
          </p:txBody>
        </p:sp>
        <p:sp>
          <p:nvSpPr>
            <p:cNvPr id="45" name="bk object 28"/>
            <p:cNvSpPr/>
            <p:nvPr userDrawn="1"/>
          </p:nvSpPr>
          <p:spPr>
            <a:xfrm>
              <a:off x="8908869" y="2929238"/>
              <a:ext cx="973834" cy="946081"/>
            </a:xfrm>
            <a:prstGeom prst="rect">
              <a:avLst/>
            </a:prstGeom>
            <a:blipFill>
              <a:blip r:embed="rId14" cstate="print"/>
              <a:stretch>
                <a:fillRect/>
              </a:stretch>
            </a:blipFill>
          </p:spPr>
          <p:txBody>
            <a:bodyPr wrap="square" lIns="0" tIns="0" rIns="0" bIns="0" rtlCol="0"/>
            <a:lstStyle/>
            <a:p>
              <a:endParaRPr/>
            </a:p>
          </p:txBody>
        </p:sp>
        <p:sp>
          <p:nvSpPr>
            <p:cNvPr id="46" name="bk object 29"/>
            <p:cNvSpPr/>
            <p:nvPr userDrawn="1"/>
          </p:nvSpPr>
          <p:spPr>
            <a:xfrm>
              <a:off x="8630195" y="3881850"/>
              <a:ext cx="967740" cy="967739"/>
            </a:xfrm>
            <a:prstGeom prst="rect">
              <a:avLst/>
            </a:prstGeom>
            <a:blipFill>
              <a:blip r:embed="rId15" cstate="print"/>
              <a:stretch>
                <a:fillRect/>
              </a:stretch>
            </a:blipFill>
          </p:spPr>
          <p:txBody>
            <a:bodyPr wrap="square" lIns="0" tIns="0" rIns="0" bIns="0" rtlCol="0"/>
            <a:lstStyle/>
            <a:p>
              <a:endParaRPr/>
            </a:p>
          </p:txBody>
        </p:sp>
        <p:sp>
          <p:nvSpPr>
            <p:cNvPr id="47" name="bk object 30"/>
            <p:cNvSpPr/>
            <p:nvPr userDrawn="1"/>
          </p:nvSpPr>
          <p:spPr>
            <a:xfrm>
              <a:off x="8317775" y="4828253"/>
              <a:ext cx="967740" cy="967739"/>
            </a:xfrm>
            <a:prstGeom prst="rect">
              <a:avLst/>
            </a:prstGeom>
            <a:blipFill>
              <a:blip r:embed="rId16" cstate="print"/>
              <a:stretch>
                <a:fillRect/>
              </a:stretch>
            </a:blipFill>
          </p:spPr>
          <p:txBody>
            <a:bodyPr wrap="square" lIns="0" tIns="0" rIns="0" bIns="0" rtlCol="0"/>
            <a:lstStyle/>
            <a:p>
              <a:endParaRPr/>
            </a:p>
          </p:txBody>
        </p:sp>
        <p:sp>
          <p:nvSpPr>
            <p:cNvPr id="48" name="Rectangle 47"/>
            <p:cNvSpPr/>
            <p:nvPr userDrawn="1"/>
          </p:nvSpPr>
          <p:spPr>
            <a:xfrm>
              <a:off x="4214204" y="5670153"/>
              <a:ext cx="3836308" cy="400110"/>
            </a:xfrm>
            <a:prstGeom prst="rect">
              <a:avLst/>
            </a:prstGeom>
          </p:spPr>
          <p:txBody>
            <a:bodyPr wrap="none">
              <a:spAutoFit/>
            </a:bodyPr>
            <a:lstStyle/>
            <a:p>
              <a:pPr marL="0" marR="0" lvl="0" indent="0" algn="ctr" rtl="0">
                <a:spcBef>
                  <a:spcPts val="0"/>
                </a:spcBef>
                <a:spcAft>
                  <a:spcPts val="0"/>
                </a:spcAft>
                <a:buClr>
                  <a:schemeClr val="dk1"/>
                </a:buClr>
                <a:buSzPts val="1600"/>
                <a:buFont typeface="Tahoma"/>
                <a:buNone/>
              </a:pPr>
              <a:r>
                <a:rPr lang="en-US" sz="2000" b="1" i="1" u="none" strike="noStrike" cap="none">
                  <a:solidFill>
                    <a:schemeClr val="dk1"/>
                  </a:solidFill>
                  <a:latin typeface="Tahoma"/>
                  <a:ea typeface="Tahoma"/>
                  <a:cs typeface="Tahoma"/>
                  <a:sym typeface="Tahoma"/>
                </a:rPr>
                <a:t>Your Success</a:t>
              </a:r>
              <a:r>
                <a:rPr lang="en-US" sz="2000" b="1" i="1" u="none" strike="noStrike" cap="none" baseline="0">
                  <a:solidFill>
                    <a:schemeClr val="dk1"/>
                  </a:solidFill>
                  <a:latin typeface="Tahoma"/>
                  <a:ea typeface="Tahoma"/>
                  <a:cs typeface="Tahoma"/>
                  <a:sym typeface="Tahoma"/>
                </a:rPr>
                <a:t> is Our Mission!</a:t>
              </a:r>
              <a:endParaRPr lang="en-US" sz="2000" b="1" i="1" u="none" strike="noStrike" cap="none">
                <a:solidFill>
                  <a:schemeClr val="dk1"/>
                </a:solidFill>
                <a:latin typeface="Tahoma"/>
                <a:ea typeface="Tahoma"/>
                <a:cs typeface="Tahoma"/>
                <a:sym typeface="Tahoma"/>
              </a:endParaRPr>
            </a:p>
          </p:txBody>
        </p:sp>
      </p:grpSp>
    </p:spTree>
    <p:extLst>
      <p:ext uri="{BB962C8B-B14F-4D97-AF65-F5344CB8AC3E}">
        <p14:creationId xmlns:p14="http://schemas.microsoft.com/office/powerpoint/2010/main" val="355766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sldNum" idx="12"/>
          </p:nvPr>
        </p:nvSpPr>
        <p:spPr>
          <a:xfrm>
            <a:off x="11468100" y="6686550"/>
            <a:ext cx="723899" cy="1714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1pPr>
            <a:lvl2pPr marL="0" marR="0" lvl="1"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2pPr>
            <a:lvl3pPr marL="0" marR="0" lvl="2"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3pPr>
            <a:lvl4pPr marL="0" marR="0" lvl="3"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4pPr>
            <a:lvl5pPr marL="0" marR="0" lvl="4"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5pPr>
            <a:lvl6pPr marL="0" marR="0" lvl="5"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6pPr>
            <a:lvl7pPr marL="0" marR="0" lvl="6"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7pPr>
            <a:lvl8pPr marL="0" marR="0" lvl="7"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8pPr>
            <a:lvl9pPr marL="0" marR="0" lvl="8" indent="0" algn="r" rtl="0">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8"/>
          <p:cNvSpPr txBox="1">
            <a:spLocks noGrp="1"/>
          </p:cNvSpPr>
          <p:nvPr>
            <p:ph type="title"/>
          </p:nvPr>
        </p:nvSpPr>
        <p:spPr>
          <a:xfrm>
            <a:off x="1371600" y="91440"/>
            <a:ext cx="9509760" cy="914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600" b="1" i="1" u="none" strike="noStrike" cap="none">
                <a:solidFill>
                  <a:srgbClr val="1A1596"/>
                </a:solidFill>
                <a:latin typeface="Arial"/>
                <a:ea typeface="Arial"/>
                <a:cs typeface="Arial"/>
                <a:sym typeface="Arial"/>
              </a:defRPr>
            </a:lvl1pPr>
            <a:lvl2pPr marR="0" lvl="1" algn="r" rtl="0">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r" rtl="0">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r" rtl="0">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r" rtl="0">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r"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r"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r"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r"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2" name="Google Shape;12;p28"/>
          <p:cNvSpPr txBox="1">
            <a:spLocks noGrp="1"/>
          </p:cNvSpPr>
          <p:nvPr>
            <p:ph type="body" idx="1"/>
          </p:nvPr>
        </p:nvSpPr>
        <p:spPr>
          <a:xfrm>
            <a:off x="152400" y="1188720"/>
            <a:ext cx="11887200" cy="505968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100000"/>
              </a:lnSpc>
              <a:spcBef>
                <a:spcPts val="1400"/>
              </a:spcBef>
              <a:spcAft>
                <a:spcPts val="0"/>
              </a:spcAft>
              <a:buClr>
                <a:srgbClr val="151C77"/>
              </a:buClr>
              <a:buSzPts val="2240"/>
              <a:buFont typeface="Noto Sans Symbols"/>
              <a:buChar char="■"/>
              <a:defRPr sz="2800" b="1" i="0" u="none" strike="noStrike" cap="none">
                <a:solidFill>
                  <a:schemeClr val="dk1"/>
                </a:solidFill>
                <a:latin typeface="Arial"/>
                <a:ea typeface="Arial"/>
                <a:cs typeface="Arial"/>
                <a:sym typeface="Arial"/>
              </a:defRPr>
            </a:lvl1pPr>
            <a:lvl2pPr marL="914400" marR="0" lvl="1" indent="-350519" algn="l" rtl="0">
              <a:lnSpc>
                <a:spcPct val="100000"/>
              </a:lnSpc>
              <a:spcBef>
                <a:spcPts val="600"/>
              </a:spcBef>
              <a:spcAft>
                <a:spcPts val="0"/>
              </a:spcAft>
              <a:buClr>
                <a:srgbClr val="151C77"/>
              </a:buClr>
              <a:buSzPts val="1920"/>
              <a:buFont typeface="Noto Sans Symbols"/>
              <a:buChar char="■"/>
              <a:defRPr sz="2400" b="1"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rgbClr val="151C77"/>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rgbClr val="151C77"/>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lnSpc>
                <a:spcPct val="100000"/>
              </a:lnSpc>
              <a:spcBef>
                <a:spcPts val="400"/>
              </a:spcBef>
              <a:spcAft>
                <a:spcPts val="0"/>
              </a:spcAft>
              <a:buClr>
                <a:srgbClr val="003399"/>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28"/>
          <p:cNvSpPr txBox="1"/>
          <p:nvPr/>
        </p:nvSpPr>
        <p:spPr>
          <a:xfrm>
            <a:off x="3352800" y="6477490"/>
            <a:ext cx="5486400" cy="33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Tahoma"/>
              <a:buNone/>
            </a:pPr>
            <a:r>
              <a:rPr lang="en-US" sz="1600" b="1" i="1" u="none" strike="noStrike" cap="none">
                <a:solidFill>
                  <a:schemeClr val="dk1"/>
                </a:solidFill>
                <a:latin typeface="Tahoma"/>
                <a:ea typeface="Tahoma"/>
                <a:cs typeface="Tahoma"/>
                <a:sym typeface="Tahoma"/>
              </a:rPr>
              <a:t>Your Success</a:t>
            </a:r>
            <a:r>
              <a:rPr lang="en-US" sz="1600" b="1" i="1" u="none" strike="noStrike" cap="none" baseline="0">
                <a:solidFill>
                  <a:schemeClr val="dk1"/>
                </a:solidFill>
                <a:latin typeface="Tahoma"/>
                <a:ea typeface="Tahoma"/>
                <a:cs typeface="Tahoma"/>
                <a:sym typeface="Tahoma"/>
              </a:rPr>
              <a:t> is Our Mission!</a:t>
            </a:r>
            <a:endParaRPr sz="1600" b="1" i="1" u="none" strike="noStrike" cap="none">
              <a:solidFill>
                <a:schemeClr val="dk1"/>
              </a:solidFill>
              <a:latin typeface="Tahoma"/>
              <a:ea typeface="Tahoma"/>
              <a:cs typeface="Tahoma"/>
              <a:sym typeface="Tahoma"/>
            </a:endParaRPr>
          </a:p>
        </p:txBody>
      </p:sp>
      <p:sp>
        <p:nvSpPr>
          <p:cNvPr id="14" name="Google Shape;14;p28"/>
          <p:cNvSpPr/>
          <p:nvPr/>
        </p:nvSpPr>
        <p:spPr>
          <a:xfrm>
            <a:off x="0" y="0"/>
            <a:ext cx="12192000" cy="2194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5" name="Google Shape;15;p28"/>
          <p:cNvCxnSpPr/>
          <p:nvPr/>
        </p:nvCxnSpPr>
        <p:spPr>
          <a:xfrm rot="10800000">
            <a:off x="-87086" y="1099662"/>
            <a:ext cx="12279086" cy="0"/>
          </a:xfrm>
          <a:prstGeom prst="straightConnector1">
            <a:avLst/>
          </a:prstGeom>
          <a:noFill/>
          <a:ln w="57150" cap="flat" cmpd="sng">
            <a:solidFill>
              <a:srgbClr val="26267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6" name="Google Shape;16;p28"/>
          <p:cNvCxnSpPr/>
          <p:nvPr/>
        </p:nvCxnSpPr>
        <p:spPr>
          <a:xfrm rot="10800000">
            <a:off x="-66675" y="6400460"/>
            <a:ext cx="12258675" cy="0"/>
          </a:xfrm>
          <a:prstGeom prst="straightConnector1">
            <a:avLst/>
          </a:prstGeom>
          <a:noFill/>
          <a:ln w="57150" cap="flat" cmpd="sng">
            <a:solidFill>
              <a:srgbClr val="262672"/>
            </a:solidFill>
            <a:prstDash val="solid"/>
            <a:round/>
            <a:headEnd type="none" w="sm" len="sm"/>
            <a:tailEnd type="none" w="sm" len="sm"/>
          </a:ln>
          <a:effectLst>
            <a:outerShdw blurRad="50800" dist="38100" dir="2700000" algn="tl" rotWithShape="0">
              <a:srgbClr val="000000">
                <a:alpha val="40000"/>
              </a:srgbClr>
            </a:outerShdw>
          </a:effectLst>
        </p:spPr>
      </p:cxnSp>
      <p:sp>
        <p:nvSpPr>
          <p:cNvPr id="17" name="Google Shape;17;p28"/>
          <p:cNvSpPr txBox="1"/>
          <p:nvPr/>
        </p:nvSpPr>
        <p:spPr>
          <a:xfrm>
            <a:off x="0" y="6581001"/>
            <a:ext cx="1688123" cy="27699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B050"/>
              </a:buClr>
              <a:buSzPts val="1200"/>
              <a:buFont typeface="Arial"/>
              <a:buNone/>
            </a:pPr>
            <a:r>
              <a:rPr lang="en-US" sz="1200" b="1" i="0" u="none" strike="noStrike" cap="none">
                <a:solidFill>
                  <a:srgbClr val="00B050"/>
                </a:solidFill>
                <a:latin typeface="Arial"/>
                <a:ea typeface="Arial"/>
                <a:cs typeface="Arial"/>
                <a:sym typeface="Arial"/>
              </a:rPr>
              <a:t>UNCLASSIFIED</a:t>
            </a:r>
            <a:endParaRPr sz="1200" b="1" i="0" u="none" strike="noStrike" cap="none">
              <a:solidFill>
                <a:srgbClr val="00B050"/>
              </a:solidFill>
              <a:latin typeface="Arial"/>
              <a:ea typeface="Arial"/>
              <a:cs typeface="Arial"/>
              <a:sym typeface="Arial"/>
            </a:endParaRPr>
          </a:p>
        </p:txBody>
      </p:sp>
    </p:spTree>
    <p:extLst>
      <p:ext uri="{BB962C8B-B14F-4D97-AF65-F5344CB8AC3E}">
        <p14:creationId xmlns:p14="http://schemas.microsoft.com/office/powerpoint/2010/main" val="38118837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media.defense.gov/2022/Jan/04/2002917147/-1/-1/0/JTR.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static.e-publishing.af.mil/production/1/saf_fm/publication/afman65-114/afman65-114.pdf" TargetMode="External"/><Relationship Id="rId5" Type="http://schemas.openxmlformats.org/officeDocument/2006/relationships/hyperlink" Target="https://comptroller.defense.gov/Portals/45/documents/fmr/Volume_09.pdf" TargetMode="External"/><Relationship Id="rId4" Type="http://schemas.openxmlformats.org/officeDocument/2006/relationships/hyperlink" Target="https://www.gsa.gov/policy-regulations/regulations/federal-travel-regul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body" idx="2"/>
          </p:nvPr>
        </p:nvSpPr>
        <p:spPr>
          <a:xfrm>
            <a:off x="7919717" y="4959927"/>
            <a:ext cx="3990574" cy="1242909"/>
          </a:xfrm>
          <a:prstGeom prst="rect">
            <a:avLst/>
          </a:prstGeom>
          <a:noFill/>
          <a:ln>
            <a:noFill/>
          </a:ln>
        </p:spPr>
        <p:txBody>
          <a:bodyPr spcFirstLastPara="1" wrap="square" lIns="91425" tIns="45700" rIns="91425" bIns="45700" anchor="t" anchorCtr="0">
            <a:noAutofit/>
          </a:bodyPr>
          <a:lstStyle/>
          <a:p>
            <a:r>
              <a:rPr lang="en-US" dirty="0"/>
              <a:t>AFIMSC/FMFK</a:t>
            </a:r>
            <a:endParaRPr lang="en-US" b="0" dirty="0"/>
          </a:p>
          <a:p>
            <a:r>
              <a:rPr lang="en-US" dirty="0"/>
              <a:t> Feb 2024</a:t>
            </a:r>
            <a:endParaRPr dirty="0"/>
          </a:p>
          <a:p>
            <a:pPr marL="0" lvl="0" indent="0" algn="r" rtl="0">
              <a:lnSpc>
                <a:spcPct val="80000"/>
              </a:lnSpc>
              <a:spcBef>
                <a:spcPts val="1000"/>
              </a:spcBef>
              <a:spcAft>
                <a:spcPts val="0"/>
              </a:spcAft>
              <a:buSzPts val="1600"/>
              <a:buNone/>
            </a:pPr>
            <a:endParaRPr dirty="0"/>
          </a:p>
        </p:txBody>
      </p:sp>
      <p:sp>
        <p:nvSpPr>
          <p:cNvPr id="112" name="Google Shape;112;p1"/>
          <p:cNvSpPr txBox="1">
            <a:spLocks noGrp="1"/>
          </p:cNvSpPr>
          <p:nvPr>
            <p:ph type="body" idx="1"/>
          </p:nvPr>
        </p:nvSpPr>
        <p:spPr>
          <a:xfrm>
            <a:off x="4361405" y="2790334"/>
            <a:ext cx="5865090" cy="17722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20"/>
              <a:buNone/>
            </a:pPr>
            <a:r>
              <a:rPr lang="en-US" dirty="0"/>
              <a:t>Civilian Permanent Duty Travel WTA and RITA Entitlements</a:t>
            </a:r>
          </a:p>
        </p:txBody>
      </p:sp>
    </p:spTree>
    <p:extLst>
      <p:ext uri="{BB962C8B-B14F-4D97-AF65-F5344CB8AC3E}">
        <p14:creationId xmlns:p14="http://schemas.microsoft.com/office/powerpoint/2010/main" val="17282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873" y="1114529"/>
            <a:ext cx="11896253" cy="5195736"/>
          </a:xfrm>
        </p:spPr>
        <p:txBody>
          <a:bodyPr anchor="t" anchorCtr="0"/>
          <a:lstStyle/>
          <a:p>
            <a:pPr marL="457200" lvl="1" indent="-370840">
              <a:spcBef>
                <a:spcPts val="1400"/>
              </a:spcBef>
              <a:buSzPct val="80000"/>
            </a:pPr>
            <a:r>
              <a:rPr lang="en-US" sz="1800" b="1" dirty="0">
                <a:solidFill>
                  <a:schemeClr val="tx1"/>
                </a:solidFill>
              </a:rPr>
              <a:t>RITA is designed to reimburse the traveler for the increased tax burden incurred on a PCS.</a:t>
            </a:r>
          </a:p>
          <a:p>
            <a:pPr marL="457200" lvl="1" indent="-370840">
              <a:spcBef>
                <a:spcPts val="1400"/>
              </a:spcBef>
              <a:buSzPct val="80000"/>
            </a:pPr>
            <a:r>
              <a:rPr lang="en-US" sz="1800" dirty="0">
                <a:solidFill>
                  <a:schemeClr val="tx1"/>
                </a:solidFill>
              </a:rPr>
              <a:t>RITA is based on the traveler’s marginal tax rate, which is determined by their actual taxable income and filing status with the IRS. This is why RITA is a two-year process.</a:t>
            </a:r>
          </a:p>
          <a:p>
            <a:pPr marL="457200" lvl="1" indent="-370840">
              <a:spcBef>
                <a:spcPts val="1400"/>
              </a:spcBef>
              <a:buSzPct val="80000"/>
            </a:pPr>
            <a:r>
              <a:rPr lang="en-US" sz="1800" b="1" dirty="0">
                <a:solidFill>
                  <a:schemeClr val="tx1"/>
                </a:solidFill>
              </a:rPr>
              <a:t>RITA also </a:t>
            </a:r>
            <a:r>
              <a:rPr lang="en-US" sz="1800" dirty="0">
                <a:solidFill>
                  <a:schemeClr val="tx1"/>
                </a:solidFill>
              </a:rPr>
              <a:t>reimburses state and local taxes incurred because of the PCS.</a:t>
            </a:r>
          </a:p>
          <a:p>
            <a:pPr marL="457200" lvl="1" indent="-370840">
              <a:spcBef>
                <a:spcPts val="1400"/>
              </a:spcBef>
              <a:buSzPct val="80000"/>
            </a:pPr>
            <a:r>
              <a:rPr lang="en-US" sz="1800" b="1" dirty="0">
                <a:solidFill>
                  <a:schemeClr val="tx1"/>
                </a:solidFill>
              </a:rPr>
              <a:t>The RITA computation itself is taxable</a:t>
            </a:r>
            <a:r>
              <a:rPr lang="en-US" sz="1800" dirty="0">
                <a:solidFill>
                  <a:schemeClr val="tx1"/>
                </a:solidFill>
              </a:rPr>
              <a:t> at 29.65% (22% FITW and 7.65% FICA/Medicare)</a:t>
            </a:r>
            <a:r>
              <a:rPr lang="en-US" sz="1800" b="1" dirty="0">
                <a:solidFill>
                  <a:schemeClr val="tx1"/>
                </a:solidFill>
              </a:rPr>
              <a:t>.</a:t>
            </a:r>
          </a:p>
          <a:p>
            <a:pPr marL="457200" lvl="1" indent="-370840">
              <a:spcBef>
                <a:spcPts val="1400"/>
              </a:spcBef>
              <a:buSzPct val="80000"/>
            </a:pPr>
            <a:r>
              <a:rPr lang="en-US" sz="2000" b="1" dirty="0">
                <a:solidFill>
                  <a:schemeClr val="tx1"/>
                </a:solidFill>
              </a:rPr>
              <a:t>RITA must be filed if WTA is elected.  The WTA advance will be reconciled on RITA.  If no RITA is filed, a debt will be established for the WTA advance.</a:t>
            </a:r>
          </a:p>
          <a:p>
            <a:pPr marL="457200" lvl="1" indent="-370840">
              <a:spcBef>
                <a:spcPts val="1400"/>
              </a:spcBef>
              <a:buSzPct val="80000"/>
            </a:pPr>
            <a:r>
              <a:rPr lang="en-US" sz="2000" b="1" dirty="0">
                <a:solidFill>
                  <a:schemeClr val="tx1"/>
                </a:solidFill>
              </a:rPr>
              <a:t>Employees who elect not to take WTA are still eligible to file a RITA.</a:t>
            </a:r>
          </a:p>
          <a:p>
            <a:pPr marL="457200" lvl="1" indent="-370840">
              <a:spcBef>
                <a:spcPts val="1400"/>
              </a:spcBef>
              <a:buSzPct val="80000"/>
            </a:pPr>
            <a:r>
              <a:rPr lang="en-US" sz="2000" b="1" dirty="0">
                <a:solidFill>
                  <a:schemeClr val="tx1"/>
                </a:solidFill>
              </a:rPr>
              <a:t>In cases where claims are filed in multiple years, RITA will reflect on the W-2, but not in the covered taxable reimbursements that following year. </a:t>
            </a:r>
          </a:p>
          <a:p>
            <a:pPr marL="914400" lvl="2" indent="-370840">
              <a:spcBef>
                <a:spcPts val="1400"/>
              </a:spcBef>
              <a:buSzPct val="80000"/>
            </a:pPr>
            <a:r>
              <a:rPr lang="en-US" sz="1800" b="1" dirty="0">
                <a:solidFill>
                  <a:schemeClr val="tx1"/>
                </a:solidFill>
              </a:rPr>
              <a:t>In other words, you can’t file a RITA on a RITA.</a:t>
            </a:r>
          </a:p>
        </p:txBody>
      </p:sp>
      <p:sp>
        <p:nvSpPr>
          <p:cNvPr id="4099" name="Rectangle 2"/>
          <p:cNvSpPr>
            <a:spLocks noGrp="1" noChangeArrowheads="1"/>
          </p:cNvSpPr>
          <p:nvPr>
            <p:ph type="title"/>
          </p:nvPr>
        </p:nvSpPr>
        <p:spPr/>
        <p:txBody>
          <a:bodyPr/>
          <a:lstStyle/>
          <a:p>
            <a:pPr>
              <a:buSzPct val="80000"/>
            </a:pPr>
            <a:r>
              <a:rPr lang="en-US" sz="3600" dirty="0"/>
              <a:t>Relocation Income Tax Allowance (RITA)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10</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39663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761" y="1128031"/>
            <a:ext cx="11310392" cy="4829149"/>
          </a:xfrm>
        </p:spPr>
        <p:txBody>
          <a:bodyPr anchor="t" anchorCtr="0"/>
          <a:lstStyle/>
          <a:p>
            <a:pPr marL="457200" lvl="1" indent="-370840">
              <a:spcBef>
                <a:spcPts val="1400"/>
              </a:spcBef>
              <a:buSzPct val="80000"/>
            </a:pPr>
            <a:r>
              <a:rPr lang="en-US" sz="2000" b="1" dirty="0">
                <a:solidFill>
                  <a:schemeClr val="tx1"/>
                </a:solidFill>
              </a:rPr>
              <a:t>The Air Force uses the 2 Year RITA process.  (Reference FTR 302-17.66)</a:t>
            </a:r>
          </a:p>
          <a:p>
            <a:pPr marL="457200" lvl="1" indent="-370840">
              <a:spcBef>
                <a:spcPts val="1400"/>
              </a:spcBef>
              <a:buSzPct val="80000"/>
            </a:pPr>
            <a:r>
              <a:rPr lang="en-US" sz="2000" dirty="0">
                <a:solidFill>
                  <a:schemeClr val="tx1"/>
                </a:solidFill>
              </a:rPr>
              <a:t>When relocation entitlements are paid, that is considered year one.</a:t>
            </a:r>
          </a:p>
          <a:p>
            <a:pPr marL="457200" lvl="1" indent="-370840">
              <a:spcBef>
                <a:spcPts val="1400"/>
              </a:spcBef>
              <a:buSzPct val="80000"/>
            </a:pPr>
            <a:r>
              <a:rPr lang="en-US" sz="2000" b="1" dirty="0">
                <a:solidFill>
                  <a:schemeClr val="tx1"/>
                </a:solidFill>
              </a:rPr>
              <a:t>RITA is filed the following year after taxes have been filed with the IRS.  This is because the taxable income is not known until th</a:t>
            </a:r>
            <a:r>
              <a:rPr lang="en-US" sz="2000" dirty="0">
                <a:solidFill>
                  <a:schemeClr val="tx1"/>
                </a:solidFill>
              </a:rPr>
              <a:t>e federal tax return is completed.  IRS determines the tax bracket the employee is in for that year.</a:t>
            </a:r>
            <a:endParaRPr lang="en-US" sz="2000" b="1" dirty="0">
              <a:solidFill>
                <a:schemeClr val="tx1"/>
              </a:solidFill>
            </a:endParaRPr>
          </a:p>
          <a:p>
            <a:pPr marL="457200" lvl="1" indent="-370840">
              <a:spcBef>
                <a:spcPts val="1400"/>
              </a:spcBef>
              <a:buSzPct val="80000"/>
            </a:pPr>
            <a:r>
              <a:rPr lang="en-US" sz="2000" dirty="0">
                <a:solidFill>
                  <a:schemeClr val="tx1"/>
                </a:solidFill>
              </a:rPr>
              <a:t>It is possible to span payments across two calendar years.  This would require a RITA in the following year for each payment.</a:t>
            </a:r>
          </a:p>
          <a:p>
            <a:pPr marL="914400" lvl="2" indent="-370840">
              <a:spcBef>
                <a:spcPts val="1400"/>
              </a:spcBef>
              <a:buSzPct val="80000"/>
            </a:pPr>
            <a:r>
              <a:rPr lang="en-US" sz="1800" b="1" dirty="0">
                <a:solidFill>
                  <a:schemeClr val="tx1"/>
                </a:solidFill>
              </a:rPr>
              <a:t>PCS/TQSE/MEA paid in November 2023 = RITA in 2024</a:t>
            </a:r>
          </a:p>
          <a:p>
            <a:pPr marL="914400" lvl="2" indent="-370840">
              <a:spcBef>
                <a:spcPts val="1400"/>
              </a:spcBef>
              <a:buSzPct val="80000"/>
            </a:pPr>
            <a:r>
              <a:rPr lang="en-US" sz="1800" b="1" dirty="0">
                <a:solidFill>
                  <a:schemeClr val="tx1"/>
                </a:solidFill>
              </a:rPr>
              <a:t>Real Estate paid in February 2024 = RITA in 2025</a:t>
            </a:r>
          </a:p>
          <a:p>
            <a:pPr marL="914400" lvl="2" indent="-370840">
              <a:spcBef>
                <a:spcPts val="1400"/>
              </a:spcBef>
              <a:buSzPct val="80000"/>
            </a:pPr>
            <a:r>
              <a:rPr lang="en-US" sz="1800" b="1" dirty="0">
                <a:solidFill>
                  <a:schemeClr val="tx1"/>
                </a:solidFill>
              </a:rPr>
              <a:t>Government HHG Shipment paid in March 2024 = RITA 2025</a:t>
            </a:r>
          </a:p>
          <a:p>
            <a:pPr marL="457200" lvl="1" indent="-370840">
              <a:spcBef>
                <a:spcPts val="1400"/>
              </a:spcBef>
              <a:buSzPct val="80000"/>
            </a:pPr>
            <a:r>
              <a:rPr lang="en-US" sz="2000" dirty="0">
                <a:solidFill>
                  <a:schemeClr val="tx1"/>
                </a:solidFill>
              </a:rPr>
              <a:t>Reminder: When processing RITA in multiple years, the RITA amount from the previous year does not affect the RITA done the following year. You can’t file RITA on RITA.</a:t>
            </a:r>
            <a:endParaRPr lang="en-US" sz="2000" b="1" dirty="0">
              <a:solidFill>
                <a:schemeClr val="tx1"/>
              </a:solidFill>
            </a:endParaRPr>
          </a:p>
          <a:p>
            <a:pPr marL="457200" lvl="1" indent="-370840">
              <a:spcBef>
                <a:spcPts val="1400"/>
              </a:spcBef>
              <a:buSzPct val="80000"/>
            </a:pPr>
            <a:endParaRPr lang="en-US" sz="1800" b="1" dirty="0"/>
          </a:p>
        </p:txBody>
      </p:sp>
      <p:sp>
        <p:nvSpPr>
          <p:cNvPr id="4099" name="Rectangle 2"/>
          <p:cNvSpPr>
            <a:spLocks noGrp="1" noChangeArrowheads="1"/>
          </p:cNvSpPr>
          <p:nvPr>
            <p:ph type="title"/>
          </p:nvPr>
        </p:nvSpPr>
        <p:spPr/>
        <p:txBody>
          <a:bodyPr/>
          <a:lstStyle/>
          <a:p>
            <a:pPr>
              <a:buSzPct val="80000"/>
            </a:pPr>
            <a:r>
              <a:rPr lang="en-US" sz="3600" dirty="0"/>
              <a:t>Relocation Income Tax Allowance (RITA)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11</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64595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1604" y="1005840"/>
            <a:ext cx="11486821" cy="5213843"/>
          </a:xfrm>
        </p:spPr>
        <p:txBody>
          <a:bodyPr anchor="t" anchorCtr="0"/>
          <a:lstStyle/>
          <a:p>
            <a:pPr marL="457200" lvl="1" indent="-370840">
              <a:spcBef>
                <a:spcPts val="1400"/>
              </a:spcBef>
              <a:buSzPct val="80000"/>
            </a:pPr>
            <a:r>
              <a:rPr lang="en-US" sz="2000" b="1" dirty="0">
                <a:solidFill>
                  <a:schemeClr val="tx1"/>
                </a:solidFill>
              </a:rPr>
              <a:t>Complete set of orders to include all amendments.</a:t>
            </a:r>
          </a:p>
          <a:p>
            <a:pPr marL="457200" lvl="1" indent="-370840">
              <a:spcBef>
                <a:spcPts val="1400"/>
              </a:spcBef>
              <a:buSzPct val="80000"/>
            </a:pPr>
            <a:r>
              <a:rPr lang="en-US" sz="2000" b="1" dirty="0">
                <a:solidFill>
                  <a:schemeClr val="tx1"/>
                </a:solidFill>
              </a:rPr>
              <a:t>RITA Certification Form</a:t>
            </a:r>
          </a:p>
          <a:p>
            <a:pPr marL="914400" lvl="2" indent="-370840">
              <a:spcBef>
                <a:spcPts val="1400"/>
              </a:spcBef>
              <a:buSzPct val="80000"/>
            </a:pPr>
            <a:r>
              <a:rPr lang="en-US" sz="1800" b="1" dirty="0">
                <a:solidFill>
                  <a:schemeClr val="tx1"/>
                </a:solidFill>
              </a:rPr>
              <a:t>If filing jointly, the spouse must sign the RITA Certification Form.  If a spouse can’t sign, a memo is required why they can’t sign.  We typically see this if a spouse is deceased.</a:t>
            </a:r>
          </a:p>
          <a:p>
            <a:pPr marL="914400" lvl="2" indent="-370840">
              <a:spcBef>
                <a:spcPts val="1400"/>
              </a:spcBef>
              <a:buSzPct val="80000"/>
            </a:pPr>
            <a:r>
              <a:rPr lang="en-US" sz="1800" b="1" dirty="0">
                <a:solidFill>
                  <a:schemeClr val="tx1"/>
                </a:solidFill>
              </a:rPr>
              <a:t>Copy of the IRS 1040/1040EZ.  Taxable income can be verified by the FMF Office, if verified by the FMF office on the RITA certification form, those tax documents aren’t needed in the document set.</a:t>
            </a:r>
          </a:p>
          <a:p>
            <a:pPr marL="457200" lvl="1" indent="-370840">
              <a:spcBef>
                <a:spcPts val="1400"/>
              </a:spcBef>
              <a:buSzPct val="80000"/>
            </a:pPr>
            <a:r>
              <a:rPr lang="en-US" sz="2000" dirty="0">
                <a:solidFill>
                  <a:schemeClr val="tx1"/>
                </a:solidFill>
              </a:rPr>
              <a:t>1351-2 claiming RITA and year.  Example RITA 23</a:t>
            </a:r>
          </a:p>
          <a:p>
            <a:pPr marL="457200" lvl="1" indent="-370840">
              <a:spcBef>
                <a:spcPts val="1400"/>
              </a:spcBef>
              <a:buSzPct val="80000"/>
            </a:pPr>
            <a:r>
              <a:rPr lang="en-US" sz="2000" b="1" dirty="0">
                <a:solidFill>
                  <a:schemeClr val="tx1"/>
                </a:solidFill>
              </a:rPr>
              <a:t>EFT </a:t>
            </a:r>
            <a:r>
              <a:rPr lang="en-US" sz="2000" dirty="0">
                <a:solidFill>
                  <a:schemeClr val="tx1"/>
                </a:solidFill>
              </a:rPr>
              <a:t>form – Travel Pay Ellsworth does not have access to civilian EFT information.</a:t>
            </a:r>
          </a:p>
          <a:p>
            <a:pPr marL="457200" lvl="1" indent="-370840">
              <a:spcBef>
                <a:spcPts val="1400"/>
              </a:spcBef>
              <a:buSzPct val="80000"/>
            </a:pPr>
            <a:r>
              <a:rPr lang="en-US" sz="2000" dirty="0">
                <a:solidFill>
                  <a:schemeClr val="tx1"/>
                </a:solidFill>
              </a:rPr>
              <a:t>All signatures must be either wet signed or digitally signed with the CAC card containing the DOD ID number. Other forms of electronic signature, such as Adobe, are not authorized.</a:t>
            </a:r>
          </a:p>
        </p:txBody>
      </p:sp>
      <p:sp>
        <p:nvSpPr>
          <p:cNvPr id="4099" name="Rectangle 2"/>
          <p:cNvSpPr>
            <a:spLocks noGrp="1" noChangeArrowheads="1"/>
          </p:cNvSpPr>
          <p:nvPr>
            <p:ph type="title"/>
          </p:nvPr>
        </p:nvSpPr>
        <p:spPr/>
        <p:txBody>
          <a:bodyPr/>
          <a:lstStyle/>
          <a:p>
            <a:pPr>
              <a:buSzPct val="80000"/>
            </a:pPr>
            <a:r>
              <a:rPr lang="en-US" sz="3600" dirty="0"/>
              <a:t>Required Documents to File a RITA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12</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59300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270" y="2934443"/>
            <a:ext cx="11310392" cy="3303395"/>
          </a:xfrm>
        </p:spPr>
        <p:txBody>
          <a:bodyPr anchor="t" anchorCtr="0"/>
          <a:lstStyle/>
          <a:p>
            <a:r>
              <a:rPr lang="en-US" sz="2000" dirty="0"/>
              <a:t>C = CMTR </a:t>
            </a:r>
          </a:p>
          <a:p>
            <a:r>
              <a:rPr lang="en-US" sz="2000" dirty="0"/>
              <a:t>R = Reimbursements, allowances, and direct payments to vendors covered by WTA during Year 1 </a:t>
            </a:r>
          </a:p>
          <a:p>
            <a:r>
              <a:rPr lang="en-US" sz="2000" dirty="0"/>
              <a:t>Z = Total grossed-up WTAs paid during Year 1.</a:t>
            </a:r>
          </a:p>
          <a:p>
            <a:pPr lvl="1"/>
            <a:r>
              <a:rPr lang="en-US" sz="2000" dirty="0">
                <a:solidFill>
                  <a:schemeClr val="tx1"/>
                </a:solidFill>
              </a:rPr>
              <a:t>Note:  If the employee has declined the WTA, enter zero for element Z in the above calculation.</a:t>
            </a:r>
          </a:p>
        </p:txBody>
      </p:sp>
      <p:sp>
        <p:nvSpPr>
          <p:cNvPr id="4099" name="Rectangle 2"/>
          <p:cNvSpPr>
            <a:spLocks noGrp="1" noChangeArrowheads="1"/>
          </p:cNvSpPr>
          <p:nvPr>
            <p:ph type="title"/>
          </p:nvPr>
        </p:nvSpPr>
        <p:spPr/>
        <p:txBody>
          <a:bodyPr/>
          <a:lstStyle/>
          <a:p>
            <a:pPr>
              <a:buSzPct val="80000"/>
            </a:pPr>
            <a:r>
              <a:rPr lang="en-US" sz="3600" dirty="0"/>
              <a:t>RITA Formula – FTR 302-17.67</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13</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1026" name="Picture 2">
            <a:extLst>
              <a:ext uri="{FF2B5EF4-FFF2-40B4-BE49-F238E27FC236}">
                <a16:creationId xmlns:a16="http://schemas.microsoft.com/office/drawing/2014/main" id="{32540051-E04C-E4FB-A48A-9AAC0EF3EC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432" y="1318743"/>
            <a:ext cx="5361963" cy="130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2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523" y="908171"/>
            <a:ext cx="11310392" cy="5429256"/>
          </a:xfrm>
        </p:spPr>
        <p:txBody>
          <a:bodyPr anchor="t" anchorCtr="0"/>
          <a:lstStyle/>
          <a:p>
            <a:r>
              <a:rPr lang="en-US" sz="2000" dirty="0"/>
              <a:t>Combined Marginal Tax Rate (CMTR) = a combination of your Federal, state, and local tax rates.</a:t>
            </a:r>
          </a:p>
          <a:p>
            <a:pPr lvl="1"/>
            <a:r>
              <a:rPr lang="en-US" sz="1600" dirty="0"/>
              <a:t>However, the CMTR cannot be calculated by merely adding the Federal, state, and local marginal tax rates together because of the deductibility of state and local income taxes from income on your Federal income tax return. </a:t>
            </a:r>
          </a:p>
          <a:p>
            <a:r>
              <a:rPr lang="en-US" sz="2000" dirty="0"/>
              <a:t>The formula for calculating the CMTR is: </a:t>
            </a:r>
          </a:p>
          <a:p>
            <a:pPr lvl="1"/>
            <a:r>
              <a:rPr lang="en-US" sz="1600" dirty="0"/>
              <a:t>CMTR = F + (1 − F)S + (1 − F)L </a:t>
            </a:r>
          </a:p>
          <a:p>
            <a:pPr lvl="2"/>
            <a:r>
              <a:rPr lang="en-US" sz="1400" dirty="0"/>
              <a:t>F = Your Federal marginal tax rate </a:t>
            </a:r>
          </a:p>
          <a:p>
            <a:pPr lvl="2"/>
            <a:r>
              <a:rPr lang="en-US" sz="1400" dirty="0"/>
              <a:t>S = Your state marginal tax rate, if any </a:t>
            </a:r>
          </a:p>
          <a:p>
            <a:pPr lvl="2"/>
            <a:r>
              <a:rPr lang="en-US" sz="1400" dirty="0"/>
              <a:t>L = Your local marginal tax rate, if any</a:t>
            </a:r>
          </a:p>
          <a:p>
            <a:r>
              <a:rPr lang="en-US" sz="2000" dirty="0"/>
              <a:t>The agency finds the Federal marginal tax rate by comparing their taxable income, as shown in their “Statement of Income and Filing Status,” to the Federal tax tables in the current year's Form 1040.</a:t>
            </a:r>
          </a:p>
          <a:p>
            <a:r>
              <a:rPr lang="en-US" sz="2000" dirty="0"/>
              <a:t>The agency finds the state marginal tax rates that apply to the employee (if any) by comparing their taxable income to the most current state tax tables provided by the states. </a:t>
            </a:r>
          </a:p>
        </p:txBody>
      </p:sp>
      <p:sp>
        <p:nvSpPr>
          <p:cNvPr id="4099" name="Rectangle 2"/>
          <p:cNvSpPr>
            <a:spLocks noGrp="1" noChangeArrowheads="1"/>
          </p:cNvSpPr>
          <p:nvPr>
            <p:ph type="title"/>
          </p:nvPr>
        </p:nvSpPr>
        <p:spPr/>
        <p:txBody>
          <a:bodyPr/>
          <a:lstStyle/>
          <a:p>
            <a:pPr>
              <a:buSzPct val="80000"/>
            </a:pPr>
            <a:r>
              <a:rPr lang="en-US" sz="3600" dirty="0"/>
              <a:t>CMTR – FTR 302-17.40</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14</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68152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73" y="899116"/>
            <a:ext cx="7679386" cy="5429256"/>
          </a:xfrm>
        </p:spPr>
        <p:txBody>
          <a:bodyPr numCol="1" anchor="t" anchorCtr="0"/>
          <a:lstStyle/>
          <a:p>
            <a:r>
              <a:rPr lang="en-US" sz="2000" dirty="0"/>
              <a:t>The employee was paid two taxable vouchers in 2023</a:t>
            </a:r>
          </a:p>
          <a:p>
            <a:pPr lvl="1"/>
            <a:r>
              <a:rPr lang="en-US" sz="1600" dirty="0"/>
              <a:t>TR728923 – Taxable Amount $2874.79 – WTA paid $632.45</a:t>
            </a:r>
          </a:p>
          <a:p>
            <a:pPr lvl="1"/>
            <a:r>
              <a:rPr lang="en-US" sz="1600" dirty="0"/>
              <a:t>TR732060 – Taxable amount $7,646.96 – WTA paid $1682.33</a:t>
            </a:r>
          </a:p>
          <a:p>
            <a:r>
              <a:rPr lang="en-US" sz="2000" dirty="0"/>
              <a:t>According to the taxable income of $83,209.00 on the IRS 1040, the employee falls into the 12% tax bracket.</a:t>
            </a:r>
          </a:p>
          <a:p>
            <a:pPr lvl="1"/>
            <a:r>
              <a:rPr lang="en-US" sz="1600" dirty="0"/>
              <a:t>The RITA is computed to pay taxes at the CMTR for 2023.</a:t>
            </a:r>
          </a:p>
          <a:p>
            <a:pPr lvl="1"/>
            <a:r>
              <a:rPr lang="en-US" sz="1600" dirty="0"/>
              <a:t>WTA is advance at the federal tax rate of 22%.</a:t>
            </a:r>
          </a:p>
          <a:p>
            <a:pPr lvl="1"/>
            <a:r>
              <a:rPr lang="en-US" sz="1600" dirty="0"/>
              <a:t>The employee was over advanced and will have a debt.</a:t>
            </a:r>
          </a:p>
          <a:p>
            <a:pPr lvl="1"/>
            <a:r>
              <a:rPr lang="en-US" sz="1600" dirty="0"/>
              <a:t>Had the employe not requested WTA, this RITA voucher would have resulted in a payment for the taxes at 12%.</a:t>
            </a:r>
          </a:p>
        </p:txBody>
      </p:sp>
      <p:sp>
        <p:nvSpPr>
          <p:cNvPr id="4099" name="Rectangle 2"/>
          <p:cNvSpPr>
            <a:spLocks noGrp="1" noChangeArrowheads="1"/>
          </p:cNvSpPr>
          <p:nvPr>
            <p:ph type="title"/>
          </p:nvPr>
        </p:nvSpPr>
        <p:spPr/>
        <p:txBody>
          <a:bodyPr/>
          <a:lstStyle/>
          <a:p>
            <a:pPr>
              <a:buSzPct val="80000"/>
            </a:pPr>
            <a:r>
              <a:rPr lang="en-US" sz="3600" dirty="0"/>
              <a:t>RITA with WTA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15</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774D15FA-B5B8-39B2-39DA-8D8999318255}"/>
              </a:ext>
            </a:extLst>
          </p:cNvPr>
          <p:cNvPicPr>
            <a:picLocks noChangeAspect="1"/>
          </p:cNvPicPr>
          <p:nvPr/>
        </p:nvPicPr>
        <p:blipFill>
          <a:blip r:embed="rId3"/>
          <a:stretch>
            <a:fillRect/>
          </a:stretch>
        </p:blipFill>
        <p:spPr>
          <a:xfrm>
            <a:off x="7837094" y="1119573"/>
            <a:ext cx="4197198" cy="5208799"/>
          </a:xfrm>
          <a:prstGeom prst="rect">
            <a:avLst/>
          </a:prstGeom>
        </p:spPr>
      </p:pic>
      <p:pic>
        <p:nvPicPr>
          <p:cNvPr id="5" name="Picture 4">
            <a:extLst>
              <a:ext uri="{FF2B5EF4-FFF2-40B4-BE49-F238E27FC236}">
                <a16:creationId xmlns:a16="http://schemas.microsoft.com/office/drawing/2014/main" id="{CF6D87EC-8DC2-A243-D59F-A0591FC75185}"/>
              </a:ext>
            </a:extLst>
          </p:cNvPr>
          <p:cNvPicPr>
            <a:picLocks noChangeAspect="1"/>
          </p:cNvPicPr>
          <p:nvPr/>
        </p:nvPicPr>
        <p:blipFill>
          <a:blip r:embed="rId4"/>
          <a:stretch>
            <a:fillRect/>
          </a:stretch>
        </p:blipFill>
        <p:spPr>
          <a:xfrm>
            <a:off x="67173" y="4394718"/>
            <a:ext cx="7679386" cy="1933654"/>
          </a:xfrm>
          <a:prstGeom prst="rect">
            <a:avLst/>
          </a:prstGeom>
        </p:spPr>
      </p:pic>
    </p:spTree>
    <p:extLst>
      <p:ext uri="{BB962C8B-B14F-4D97-AF65-F5344CB8AC3E}">
        <p14:creationId xmlns:p14="http://schemas.microsoft.com/office/powerpoint/2010/main" val="288723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73" y="1005840"/>
            <a:ext cx="7679386" cy="5322532"/>
          </a:xfrm>
        </p:spPr>
        <p:txBody>
          <a:bodyPr numCol="1" anchor="t" anchorCtr="0"/>
          <a:lstStyle/>
          <a:p>
            <a:r>
              <a:rPr lang="en-US" sz="2000" dirty="0"/>
              <a:t>The employee was paid five taxable vouchers in 2023</a:t>
            </a:r>
          </a:p>
          <a:p>
            <a:pPr lvl="1"/>
            <a:r>
              <a:rPr lang="en-US" sz="1600" dirty="0"/>
              <a:t>No WTA was elected.</a:t>
            </a:r>
          </a:p>
          <a:p>
            <a:pPr lvl="1"/>
            <a:r>
              <a:rPr lang="en-US" sz="1600" dirty="0"/>
              <a:t>Total taxable amount - $16,870.53</a:t>
            </a:r>
          </a:p>
          <a:p>
            <a:r>
              <a:rPr lang="en-US" sz="2000" dirty="0"/>
              <a:t>According to the taxable income of $134,383.00 on the IRS 1040, the employee falls into the 24% tax bracket.</a:t>
            </a:r>
          </a:p>
          <a:p>
            <a:pPr lvl="1"/>
            <a:r>
              <a:rPr lang="en-US" sz="1600" dirty="0"/>
              <a:t>The RITA is computed to pay taxes at the CMTR for 2023.</a:t>
            </a:r>
          </a:p>
          <a:p>
            <a:pPr lvl="1"/>
            <a:r>
              <a:rPr lang="en-US" sz="1600" dirty="0"/>
              <a:t>The payment of $5,335.10 is taxable.  Ref slide 6.</a:t>
            </a:r>
          </a:p>
        </p:txBody>
      </p:sp>
      <p:sp>
        <p:nvSpPr>
          <p:cNvPr id="4099" name="Rectangle 2"/>
          <p:cNvSpPr>
            <a:spLocks noGrp="1" noChangeArrowheads="1"/>
          </p:cNvSpPr>
          <p:nvPr>
            <p:ph type="title"/>
          </p:nvPr>
        </p:nvSpPr>
        <p:spPr/>
        <p:txBody>
          <a:bodyPr/>
          <a:lstStyle/>
          <a:p>
            <a:pPr>
              <a:buSzPct val="80000"/>
            </a:pPr>
            <a:r>
              <a:rPr lang="en-US" sz="3600" dirty="0"/>
              <a:t>RITA without WTA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16</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7094C055-E758-7426-73AA-444C004950B8}"/>
              </a:ext>
            </a:extLst>
          </p:cNvPr>
          <p:cNvPicPr>
            <a:picLocks noChangeAspect="1"/>
          </p:cNvPicPr>
          <p:nvPr/>
        </p:nvPicPr>
        <p:blipFill>
          <a:blip r:embed="rId3"/>
          <a:stretch>
            <a:fillRect/>
          </a:stretch>
        </p:blipFill>
        <p:spPr>
          <a:xfrm>
            <a:off x="7746559" y="1175657"/>
            <a:ext cx="4378268" cy="5152715"/>
          </a:xfrm>
          <a:prstGeom prst="rect">
            <a:avLst/>
          </a:prstGeom>
        </p:spPr>
      </p:pic>
      <p:pic>
        <p:nvPicPr>
          <p:cNvPr id="10" name="Picture 9">
            <a:extLst>
              <a:ext uri="{FF2B5EF4-FFF2-40B4-BE49-F238E27FC236}">
                <a16:creationId xmlns:a16="http://schemas.microsoft.com/office/drawing/2014/main" id="{44D622E8-C715-6AE8-891B-1E1B1227E99C}"/>
              </a:ext>
            </a:extLst>
          </p:cNvPr>
          <p:cNvPicPr>
            <a:picLocks noChangeAspect="1"/>
          </p:cNvPicPr>
          <p:nvPr/>
        </p:nvPicPr>
        <p:blipFill>
          <a:blip r:embed="rId4"/>
          <a:stretch>
            <a:fillRect/>
          </a:stretch>
        </p:blipFill>
        <p:spPr>
          <a:xfrm>
            <a:off x="67173" y="3752014"/>
            <a:ext cx="7611921" cy="2467631"/>
          </a:xfrm>
          <a:prstGeom prst="rect">
            <a:avLst/>
          </a:prstGeom>
        </p:spPr>
      </p:pic>
    </p:spTree>
    <p:extLst>
      <p:ext uri="{BB962C8B-B14F-4D97-AF65-F5344CB8AC3E}">
        <p14:creationId xmlns:p14="http://schemas.microsoft.com/office/powerpoint/2010/main" val="56507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72" y="928978"/>
            <a:ext cx="8062979" cy="3148962"/>
          </a:xfrm>
        </p:spPr>
        <p:txBody>
          <a:bodyPr numCol="1" anchor="t" anchorCtr="0"/>
          <a:lstStyle/>
          <a:p>
            <a:r>
              <a:rPr lang="en-US" sz="2000" dirty="0"/>
              <a:t>The employee was paid three taxable vouchers in 2022</a:t>
            </a:r>
          </a:p>
          <a:p>
            <a:pPr lvl="1"/>
            <a:r>
              <a:rPr lang="en-US" sz="1600" dirty="0"/>
              <a:t>No WTA was elected.</a:t>
            </a:r>
          </a:p>
          <a:p>
            <a:pPr lvl="1"/>
            <a:r>
              <a:rPr lang="en-US" sz="1600" dirty="0"/>
              <a:t>Total taxable amount - $53,465.75</a:t>
            </a:r>
          </a:p>
          <a:p>
            <a:r>
              <a:rPr lang="en-US" sz="2000" dirty="0"/>
              <a:t>According to the taxable income of $176,988.00 on the IRS 1040, the employee falls into the 22% tax bracket.</a:t>
            </a:r>
          </a:p>
          <a:p>
            <a:pPr lvl="1"/>
            <a:r>
              <a:rPr lang="en-US" sz="1600" dirty="0"/>
              <a:t>The RITA is computed to pay taxes at the CMTR for 2022.</a:t>
            </a:r>
          </a:p>
          <a:p>
            <a:pPr lvl="1"/>
            <a:r>
              <a:rPr lang="en-US" sz="1600" dirty="0"/>
              <a:t>Claims two states for RITA. Ohio has state taxes 3.99% and locality taxes 2.25% and Colorado has 4.4%. </a:t>
            </a:r>
          </a:p>
          <a:p>
            <a:pPr lvl="1"/>
            <a:r>
              <a:rPr lang="en-US" sz="1600" dirty="0"/>
              <a:t>The payment of $23,241.76.01 is taxable.  Ref slide 6.</a:t>
            </a:r>
          </a:p>
        </p:txBody>
      </p:sp>
      <p:sp>
        <p:nvSpPr>
          <p:cNvPr id="4099" name="Rectangle 2"/>
          <p:cNvSpPr>
            <a:spLocks noGrp="1" noChangeArrowheads="1"/>
          </p:cNvSpPr>
          <p:nvPr>
            <p:ph type="title"/>
          </p:nvPr>
        </p:nvSpPr>
        <p:spPr/>
        <p:txBody>
          <a:bodyPr/>
          <a:lstStyle/>
          <a:p>
            <a:pPr>
              <a:buSzPct val="80000"/>
            </a:pPr>
            <a:r>
              <a:rPr lang="en-US" sz="3600" dirty="0"/>
              <a:t>How State and Local Taxes Impact RITA</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17</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995EF1F0-92F1-E684-3EEF-7078CDC01EE7}"/>
              </a:ext>
            </a:extLst>
          </p:cNvPr>
          <p:cNvPicPr>
            <a:picLocks noChangeAspect="1"/>
          </p:cNvPicPr>
          <p:nvPr/>
        </p:nvPicPr>
        <p:blipFill>
          <a:blip r:embed="rId3"/>
          <a:stretch>
            <a:fillRect/>
          </a:stretch>
        </p:blipFill>
        <p:spPr>
          <a:xfrm>
            <a:off x="8130153" y="1156996"/>
            <a:ext cx="3994674" cy="5094514"/>
          </a:xfrm>
          <a:prstGeom prst="rect">
            <a:avLst/>
          </a:prstGeom>
        </p:spPr>
      </p:pic>
      <p:pic>
        <p:nvPicPr>
          <p:cNvPr id="9" name="Picture 8">
            <a:extLst>
              <a:ext uri="{FF2B5EF4-FFF2-40B4-BE49-F238E27FC236}">
                <a16:creationId xmlns:a16="http://schemas.microsoft.com/office/drawing/2014/main" id="{F4216E98-A8DA-536F-B9FF-319107B0CD05}"/>
              </a:ext>
            </a:extLst>
          </p:cNvPr>
          <p:cNvPicPr>
            <a:picLocks noChangeAspect="1"/>
          </p:cNvPicPr>
          <p:nvPr/>
        </p:nvPicPr>
        <p:blipFill>
          <a:blip r:embed="rId4"/>
          <a:stretch>
            <a:fillRect/>
          </a:stretch>
        </p:blipFill>
        <p:spPr>
          <a:xfrm>
            <a:off x="174663" y="4207462"/>
            <a:ext cx="7955488" cy="2145048"/>
          </a:xfrm>
          <a:prstGeom prst="rect">
            <a:avLst/>
          </a:prstGeom>
        </p:spPr>
      </p:pic>
    </p:spTree>
    <p:extLst>
      <p:ext uri="{BB962C8B-B14F-4D97-AF65-F5344CB8AC3E}">
        <p14:creationId xmlns:p14="http://schemas.microsoft.com/office/powerpoint/2010/main" val="358118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268" y="1227740"/>
            <a:ext cx="11681436" cy="1271016"/>
          </a:xfrm>
        </p:spPr>
        <p:txBody>
          <a:bodyPr anchor="ctr"/>
          <a:lstStyle/>
          <a:p>
            <a:pPr marL="86360" indent="0" eaLnBrk="1" hangingPunct="1">
              <a:buSzPct val="80000"/>
              <a:buNone/>
            </a:pPr>
            <a:r>
              <a:rPr lang="en-US" sz="2000" dirty="0"/>
              <a:t>If you have questions or need to file a RITA voucher, please contact you local finance office.</a:t>
            </a:r>
          </a:p>
          <a:p>
            <a:pPr eaLnBrk="1" hangingPunct="1">
              <a:buSzPct val="80000"/>
            </a:pPr>
            <a:endParaRPr lang="en-US" sz="2000" dirty="0"/>
          </a:p>
        </p:txBody>
      </p:sp>
      <p:sp>
        <p:nvSpPr>
          <p:cNvPr id="4099" name="Rectangle 2"/>
          <p:cNvSpPr>
            <a:spLocks noGrp="1" noChangeArrowheads="1"/>
          </p:cNvSpPr>
          <p:nvPr>
            <p:ph type="title"/>
          </p:nvPr>
        </p:nvSpPr>
        <p:spPr/>
        <p:txBody>
          <a:bodyPr/>
          <a:lstStyle/>
          <a:p>
            <a:pPr eaLnBrk="1" hangingPunct="1"/>
            <a:r>
              <a:rPr lang="en-US" i="1" dirty="0"/>
              <a:t>Points of Contact</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18</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92144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Tree>
    <p:extLst>
      <p:ext uri="{BB962C8B-B14F-4D97-AF65-F5344CB8AC3E}">
        <p14:creationId xmlns:p14="http://schemas.microsoft.com/office/powerpoint/2010/main" val="399160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lgn="ctr">
              <a:buNone/>
            </a:pPr>
            <a:r>
              <a:rPr lang="en-US" i="1" dirty="0"/>
              <a:t>Employee Education on Withholding Tax Allowance (WTA) and Relocation Income Tax Allowance (RITA) Entitlements</a:t>
            </a:r>
          </a:p>
          <a:p>
            <a:pPr marL="0" indent="0">
              <a:buNone/>
            </a:pPr>
            <a:endParaRPr lang="en-US" dirty="0"/>
          </a:p>
        </p:txBody>
      </p:sp>
      <p:sp>
        <p:nvSpPr>
          <p:cNvPr id="4099" name="Rectangle 2"/>
          <p:cNvSpPr>
            <a:spLocks noGrp="1" noChangeArrowheads="1"/>
          </p:cNvSpPr>
          <p:nvPr>
            <p:ph type="title"/>
          </p:nvPr>
        </p:nvSpPr>
        <p:spPr/>
        <p:txBody>
          <a:bodyPr/>
          <a:lstStyle/>
          <a:p>
            <a:pPr eaLnBrk="1" hangingPunct="1"/>
            <a:r>
              <a:rPr lang="en-US" i="1" dirty="0"/>
              <a:t>Purpose</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2</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12769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575" y="1267485"/>
            <a:ext cx="11499830" cy="3358835"/>
          </a:xfrm>
        </p:spPr>
        <p:txBody>
          <a:bodyPr anchor="ctr"/>
          <a:lstStyle/>
          <a:p>
            <a:pPr eaLnBrk="1" hangingPunct="1">
              <a:buSzPct val="80000"/>
            </a:pPr>
            <a:r>
              <a:rPr lang="en-US" sz="2000" dirty="0"/>
              <a:t>Applicable Regulations/Resources</a:t>
            </a:r>
          </a:p>
          <a:p>
            <a:pPr eaLnBrk="1" hangingPunct="1">
              <a:buSzPct val="80000"/>
            </a:pPr>
            <a:r>
              <a:rPr lang="en-US" sz="2000" dirty="0"/>
              <a:t>Civilian Entitlements</a:t>
            </a:r>
          </a:p>
          <a:p>
            <a:pPr eaLnBrk="1" hangingPunct="1">
              <a:buSzPct val="80000"/>
            </a:pPr>
            <a:r>
              <a:rPr lang="en-US" sz="2000" dirty="0"/>
              <a:t>Mandatory Taxes</a:t>
            </a:r>
          </a:p>
          <a:p>
            <a:pPr>
              <a:buSzPct val="80000"/>
            </a:pPr>
            <a:r>
              <a:rPr lang="en-US" sz="2000" dirty="0"/>
              <a:t>Withholding Tax Allowance (WTA)</a:t>
            </a:r>
          </a:p>
          <a:p>
            <a:pPr>
              <a:buSzPct val="80000"/>
            </a:pPr>
            <a:r>
              <a:rPr lang="en-US" sz="2000" dirty="0"/>
              <a:t>Relocation Income Tax Allowance (RITA)</a:t>
            </a:r>
          </a:p>
          <a:p>
            <a:pPr>
              <a:buSzPct val="80000"/>
            </a:pPr>
            <a:r>
              <a:rPr lang="en-US" sz="2000" dirty="0"/>
              <a:t>Examples of RITA with and without WTA advance </a:t>
            </a:r>
            <a:r>
              <a:rPr lang="en-US" sz="2000" dirty="0" err="1"/>
              <a:t>reconcilation</a:t>
            </a:r>
            <a:endParaRPr lang="en-US" sz="2000" dirty="0"/>
          </a:p>
          <a:p>
            <a:pPr eaLnBrk="1" hangingPunct="1">
              <a:buSzPct val="80000"/>
            </a:pPr>
            <a:r>
              <a:rPr lang="en-US" sz="2000" dirty="0"/>
              <a:t>Resources/Points of Contact</a:t>
            </a:r>
          </a:p>
        </p:txBody>
      </p:sp>
      <p:sp>
        <p:nvSpPr>
          <p:cNvPr id="4099" name="Rectangle 2"/>
          <p:cNvSpPr>
            <a:spLocks noGrp="1" noChangeArrowheads="1"/>
          </p:cNvSpPr>
          <p:nvPr>
            <p:ph type="title"/>
          </p:nvPr>
        </p:nvSpPr>
        <p:spPr/>
        <p:txBody>
          <a:bodyPr/>
          <a:lstStyle/>
          <a:p>
            <a:pPr eaLnBrk="1" hangingPunct="1"/>
            <a:r>
              <a:rPr lang="en-US" dirty="0"/>
              <a:t>Overview</a:t>
            </a:r>
            <a:endParaRPr lang="en-US" i="1" dirty="0"/>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3</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59334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519" y="1096579"/>
            <a:ext cx="11545454" cy="5287067"/>
          </a:xfrm>
        </p:spPr>
        <p:txBody>
          <a:bodyPr anchor="t" anchorCtr="0"/>
          <a:lstStyle/>
          <a:p>
            <a:pPr>
              <a:buSzPct val="80000"/>
            </a:pPr>
            <a:r>
              <a:rPr lang="en-US" altLang="en-US" sz="2000" dirty="0"/>
              <a:t>Joint Travel Regulation: Chapter 5 Part F</a:t>
            </a:r>
          </a:p>
          <a:p>
            <a:pPr lvl="1">
              <a:buSzPct val="80000"/>
            </a:pPr>
            <a:r>
              <a:rPr lang="en-US" altLang="en-US" sz="2000" dirty="0">
                <a:hlinkClick r:id="rId3"/>
              </a:rPr>
              <a:t>https://media.defense.gov/2022/Jan/04/2002917147/-1/-1/0/JTR.PDF</a:t>
            </a:r>
            <a:endParaRPr lang="en-US" altLang="en-US" sz="2000" dirty="0"/>
          </a:p>
          <a:p>
            <a:pPr>
              <a:buSzPct val="80000"/>
            </a:pPr>
            <a:r>
              <a:rPr lang="en-US" sz="2000" dirty="0"/>
              <a:t>Federal Travel Regulation: Chapter 302</a:t>
            </a:r>
          </a:p>
          <a:p>
            <a:pPr lvl="1">
              <a:buSzPct val="80000"/>
            </a:pPr>
            <a:r>
              <a:rPr lang="en-US" sz="2000" dirty="0">
                <a:hlinkClick r:id="rId4"/>
              </a:rPr>
              <a:t>https://www.gsa.gov/policy-regulations/regulations/federal-travel-regulation</a:t>
            </a:r>
            <a:endParaRPr lang="en-US" sz="2000" dirty="0"/>
          </a:p>
          <a:p>
            <a:pPr>
              <a:buSzPct val="80000"/>
            </a:pPr>
            <a:r>
              <a:rPr lang="en-US" sz="2000" dirty="0" err="1"/>
              <a:t>DoDFMR</a:t>
            </a:r>
            <a:r>
              <a:rPr lang="en-US" sz="2000" dirty="0"/>
              <a:t> Vol 9: Chapter 6</a:t>
            </a:r>
          </a:p>
          <a:p>
            <a:pPr lvl="1">
              <a:buSzPct val="80000"/>
            </a:pPr>
            <a:r>
              <a:rPr lang="en-US" sz="2000" dirty="0">
                <a:hlinkClick r:id="rId5"/>
              </a:rPr>
              <a:t>https://comptroller.defense.gov/Portals/45/documents/fmr/Volume_09.pdf</a:t>
            </a:r>
            <a:endParaRPr lang="en-US" sz="2000" dirty="0"/>
          </a:p>
          <a:p>
            <a:pPr>
              <a:buSzPct val="80000"/>
            </a:pPr>
            <a:r>
              <a:rPr lang="en-US" sz="2000" dirty="0"/>
              <a:t>AFMAN 65-114: Chapters 11 </a:t>
            </a:r>
          </a:p>
          <a:p>
            <a:pPr lvl="1">
              <a:buSzPct val="80000"/>
            </a:pPr>
            <a:r>
              <a:rPr lang="en-US" sz="2000" dirty="0">
                <a:hlinkClick r:id="rId6"/>
              </a:rPr>
              <a:t>https://static.e-publishing.af.mil/production/1/saf_fm/publication/afman65-114/afman65-114.pdf</a:t>
            </a:r>
            <a:endParaRPr lang="en-US" sz="2000" dirty="0"/>
          </a:p>
          <a:p>
            <a:pPr marL="0" indent="0">
              <a:buNone/>
            </a:pPr>
            <a:endParaRPr lang="en-US" sz="2000" dirty="0"/>
          </a:p>
        </p:txBody>
      </p:sp>
      <p:sp>
        <p:nvSpPr>
          <p:cNvPr id="4099" name="Rectangle 2"/>
          <p:cNvSpPr>
            <a:spLocks noGrp="1" noChangeArrowheads="1"/>
          </p:cNvSpPr>
          <p:nvPr>
            <p:ph type="title"/>
          </p:nvPr>
        </p:nvSpPr>
        <p:spPr/>
        <p:txBody>
          <a:bodyPr/>
          <a:lstStyle/>
          <a:p>
            <a:pPr eaLnBrk="1" hangingPunct="1"/>
            <a:r>
              <a:rPr lang="en-US" i="1" dirty="0"/>
              <a:t>Regulations/Resources</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4</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49333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i="1" dirty="0"/>
              <a:t>Civilian PDT Entitlements</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5</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7" name="Content Placeholder 6">
            <a:extLst>
              <a:ext uri="{FF2B5EF4-FFF2-40B4-BE49-F238E27FC236}">
                <a16:creationId xmlns:a16="http://schemas.microsoft.com/office/drawing/2014/main" id="{6DC636DC-707C-C23F-4F3D-2A629DE61D19}"/>
              </a:ext>
            </a:extLst>
          </p:cNvPr>
          <p:cNvPicPr>
            <a:picLocks noGrp="1" noChangeAspect="1"/>
          </p:cNvPicPr>
          <p:nvPr>
            <p:ph idx="1"/>
          </p:nvPr>
        </p:nvPicPr>
        <p:blipFill>
          <a:blip r:embed="rId2"/>
          <a:stretch>
            <a:fillRect/>
          </a:stretch>
        </p:blipFill>
        <p:spPr>
          <a:xfrm>
            <a:off x="2429852" y="1197591"/>
            <a:ext cx="7332296" cy="5119687"/>
          </a:xfrm>
          <a:prstGeom prst="rect">
            <a:avLst/>
          </a:prstGeom>
        </p:spPr>
      </p:pic>
    </p:spTree>
    <p:extLst>
      <p:ext uri="{BB962C8B-B14F-4D97-AF65-F5344CB8AC3E}">
        <p14:creationId xmlns:p14="http://schemas.microsoft.com/office/powerpoint/2010/main" val="217072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730" y="1206631"/>
            <a:ext cx="11458540" cy="4091232"/>
          </a:xfrm>
        </p:spPr>
        <p:txBody>
          <a:bodyPr anchor="t" anchorCtr="0"/>
          <a:lstStyle/>
          <a:p>
            <a:pPr>
              <a:buSzPct val="80000"/>
            </a:pPr>
            <a:r>
              <a:rPr lang="en-US" sz="2000" dirty="0"/>
              <a:t>FERS Tax Computation</a:t>
            </a:r>
          </a:p>
          <a:p>
            <a:pPr lvl="1">
              <a:buSzPct val="80000"/>
            </a:pPr>
            <a:r>
              <a:rPr lang="en-US" sz="1600" dirty="0"/>
              <a:t>FITW 22%</a:t>
            </a:r>
          </a:p>
          <a:p>
            <a:pPr lvl="1">
              <a:buSzPct val="80000"/>
            </a:pPr>
            <a:r>
              <a:rPr lang="en-US" sz="1600" dirty="0"/>
              <a:t>FICA 7.65%</a:t>
            </a:r>
          </a:p>
          <a:p>
            <a:pPr lvl="2">
              <a:buSzPct val="80000"/>
            </a:pPr>
            <a:r>
              <a:rPr lang="en-US" sz="1400" dirty="0"/>
              <a:t>Social Security 6.2%</a:t>
            </a:r>
          </a:p>
          <a:p>
            <a:pPr lvl="2">
              <a:buSzPct val="80000"/>
            </a:pPr>
            <a:r>
              <a:rPr lang="en-US" sz="1400" dirty="0"/>
              <a:t>Medicare 1.45%</a:t>
            </a:r>
          </a:p>
          <a:p>
            <a:pPr>
              <a:buSzPct val="80000"/>
            </a:pPr>
            <a:r>
              <a:rPr lang="en-US" sz="2000" dirty="0"/>
              <a:t>Total taxable amount 29.65%</a:t>
            </a:r>
          </a:p>
          <a:p>
            <a:pPr>
              <a:buSzPct val="80000"/>
            </a:pPr>
            <a:r>
              <a:rPr lang="en-US" sz="2000" dirty="0"/>
              <a:t>If WTA is elected, it is also calculated at 28.20512%.</a:t>
            </a:r>
          </a:p>
          <a:p>
            <a:pPr lvl="1">
              <a:buSzPct val="80000"/>
            </a:pPr>
            <a:r>
              <a:rPr lang="en-US" sz="1600" dirty="0">
                <a:solidFill>
                  <a:schemeClr val="tx1"/>
                </a:solidFill>
              </a:rPr>
              <a:t>This is due to the fact that WTA is also taxable and has to cover the tax of the entitlement as well as the tax on the WTA itself.</a:t>
            </a:r>
          </a:p>
          <a:p>
            <a:pPr>
              <a:buSzPct val="80000"/>
            </a:pPr>
            <a:r>
              <a:rPr lang="en-US" sz="2000" dirty="0">
                <a:solidFill>
                  <a:srgbClr val="FF0000"/>
                </a:solidFill>
              </a:rPr>
              <a:t>Exception</a:t>
            </a:r>
            <a:r>
              <a:rPr lang="en-US" sz="2000" dirty="0"/>
              <a:t> – CSRS retirement does not calculate Social Security (6.2%).</a:t>
            </a:r>
          </a:p>
          <a:p>
            <a:pPr lvl="1">
              <a:buSzPct val="80000"/>
            </a:pPr>
            <a:r>
              <a:rPr lang="en-US" sz="1600" dirty="0"/>
              <a:t>This is a retirement option that was only available to employees hired prior to 1 January 1987.</a:t>
            </a:r>
          </a:p>
          <a:p>
            <a:pPr>
              <a:buSzPct val="80000"/>
            </a:pPr>
            <a:endParaRPr lang="en-US" sz="2400" dirty="0"/>
          </a:p>
        </p:txBody>
      </p:sp>
      <p:sp>
        <p:nvSpPr>
          <p:cNvPr id="4099" name="Rectangle 2"/>
          <p:cNvSpPr>
            <a:spLocks noGrp="1" noChangeArrowheads="1"/>
          </p:cNvSpPr>
          <p:nvPr>
            <p:ph type="title"/>
          </p:nvPr>
        </p:nvSpPr>
        <p:spPr/>
        <p:txBody>
          <a:bodyPr/>
          <a:lstStyle/>
          <a:p>
            <a:pPr eaLnBrk="1" hangingPunct="1"/>
            <a:r>
              <a:rPr lang="en-US" i="1" dirty="0"/>
              <a:t>Mandatory Tax Calculation</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6</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428955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39559"/>
            <a:ext cx="11657237" cy="5222450"/>
          </a:xfrm>
        </p:spPr>
        <p:txBody>
          <a:bodyPr anchor="t" anchorCtr="0"/>
          <a:lstStyle/>
          <a:p>
            <a:pPr>
              <a:buSzPct val="80000"/>
            </a:pPr>
            <a:r>
              <a:rPr lang="en-US" sz="2000" dirty="0">
                <a:solidFill>
                  <a:schemeClr val="tx1"/>
                </a:solidFill>
              </a:rPr>
              <a:t>WTA, if elected, is paid as part of each travel claim processed, this is considered year one.</a:t>
            </a:r>
          </a:p>
          <a:p>
            <a:pPr>
              <a:buSzPct val="80000"/>
            </a:pPr>
            <a:r>
              <a:rPr lang="en-US" sz="2000" dirty="0">
                <a:solidFill>
                  <a:schemeClr val="tx1"/>
                </a:solidFill>
              </a:rPr>
              <a:t>WTA is effectively an advance of the 22% FITW on your PCS claims.</a:t>
            </a:r>
          </a:p>
          <a:p>
            <a:pPr>
              <a:buSzPct val="80000"/>
            </a:pPr>
            <a:r>
              <a:rPr lang="en-US" sz="2000" dirty="0">
                <a:solidFill>
                  <a:schemeClr val="tx1"/>
                </a:solidFill>
              </a:rPr>
              <a:t>WTA does not cover state taxes, local taxes, or FICA (Medicare or Social Security taxes).</a:t>
            </a:r>
          </a:p>
          <a:p>
            <a:pPr>
              <a:buSzPct val="80000"/>
            </a:pPr>
            <a:r>
              <a:rPr lang="en-US" sz="2000" dirty="0">
                <a:solidFill>
                  <a:schemeClr val="tx1"/>
                </a:solidFill>
              </a:rPr>
              <a:t>WTA is optional and must be requested by the employee when vouchers are submitted.</a:t>
            </a:r>
          </a:p>
          <a:p>
            <a:pPr>
              <a:buSzPct val="80000"/>
            </a:pPr>
            <a:r>
              <a:rPr lang="en-US" sz="2000" dirty="0">
                <a:solidFill>
                  <a:schemeClr val="tx1"/>
                </a:solidFill>
              </a:rPr>
              <a:t>Vouchers cannot be corrected to add WTA in after payment has been made.</a:t>
            </a:r>
          </a:p>
          <a:p>
            <a:pPr lvl="1">
              <a:buSzPct val="80000"/>
            </a:pPr>
            <a:r>
              <a:rPr lang="en-US" sz="1800" dirty="0">
                <a:solidFill>
                  <a:schemeClr val="tx1"/>
                </a:solidFill>
              </a:rPr>
              <a:t>You cannot retroactively process WTA on completed vouchers.  RITA can be filed the next year.</a:t>
            </a:r>
          </a:p>
          <a:p>
            <a:pPr>
              <a:buSzPct val="80000"/>
            </a:pPr>
            <a:r>
              <a:rPr lang="en-US" sz="2000" dirty="0">
                <a:solidFill>
                  <a:schemeClr val="tx1"/>
                </a:solidFill>
              </a:rPr>
              <a:t>All travelers who elected WTA must file a RITA the following year after taxes with the IRS have been filed.  Failure to file a RITA will result in a debt of </a:t>
            </a:r>
            <a:r>
              <a:rPr lang="en-US" sz="2000" dirty="0"/>
              <a:t>the WTA.</a:t>
            </a:r>
          </a:p>
          <a:p>
            <a:pPr>
              <a:buSzPct val="80000"/>
            </a:pPr>
            <a:r>
              <a:rPr lang="en-US" sz="2000" i="1" dirty="0">
                <a:solidFill>
                  <a:srgbClr val="FF0000"/>
                </a:solidFill>
              </a:rPr>
              <a:t>Note – Tax situations are unique to all travelers.  We are not tax experts.  Remember that WTA is advanced at 22%.  If the traveler believes they will fall in a lower tax bracket and elect to take WTA; they may be over “advanced”.  When the RITA is computed they will receive a debt for the overpayment which should be offset by a refund on the tax return.</a:t>
            </a:r>
          </a:p>
        </p:txBody>
      </p:sp>
      <p:sp>
        <p:nvSpPr>
          <p:cNvPr id="4099" name="Rectangle 2"/>
          <p:cNvSpPr>
            <a:spLocks noGrp="1" noChangeArrowheads="1"/>
          </p:cNvSpPr>
          <p:nvPr>
            <p:ph type="title"/>
          </p:nvPr>
        </p:nvSpPr>
        <p:spPr/>
        <p:txBody>
          <a:bodyPr/>
          <a:lstStyle/>
          <a:p>
            <a:pPr eaLnBrk="1" hangingPunct="1"/>
            <a:r>
              <a:rPr lang="en-US" sz="2800" i="1" dirty="0"/>
              <a:t>What is Withholding Tax Allowance?</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7</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74251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39559"/>
            <a:ext cx="11657237" cy="5222450"/>
          </a:xfrm>
        </p:spPr>
        <p:txBody>
          <a:bodyPr numCol="2" anchor="t" anchorCtr="0"/>
          <a:lstStyle/>
          <a:p>
            <a:pPr>
              <a:buSzPct val="80000"/>
            </a:pPr>
            <a:r>
              <a:rPr lang="en-US" sz="2000" dirty="0"/>
              <a:t>Employee </a:t>
            </a:r>
            <a:r>
              <a:rPr lang="en-US" sz="2000" dirty="0" err="1"/>
              <a:t>PCS’d</a:t>
            </a:r>
            <a:r>
              <a:rPr lang="en-US" sz="2000" dirty="0"/>
              <a:t> from GA to TX</a:t>
            </a:r>
          </a:p>
          <a:p>
            <a:pPr>
              <a:buSzPct val="80000"/>
            </a:pPr>
            <a:r>
              <a:rPr lang="en-US" sz="2000" dirty="0"/>
              <a:t>Employee was paid:</a:t>
            </a:r>
          </a:p>
          <a:p>
            <a:pPr lvl="1">
              <a:buSzPct val="80000"/>
            </a:pPr>
            <a:r>
              <a:rPr lang="en-US" sz="1600" dirty="0"/>
              <a:t>Mileage for 2 </a:t>
            </a:r>
            <a:r>
              <a:rPr lang="en-US" sz="1600" dirty="0" err="1"/>
              <a:t>povs</a:t>
            </a:r>
            <a:r>
              <a:rPr lang="en-US" sz="1600" dirty="0"/>
              <a:t> = $499.84</a:t>
            </a:r>
          </a:p>
          <a:p>
            <a:pPr lvl="1">
              <a:buSzPct val="80000"/>
            </a:pPr>
            <a:r>
              <a:rPr lang="en-US" sz="1600" dirty="0"/>
              <a:t>Per diem for travel = $442.50</a:t>
            </a:r>
          </a:p>
          <a:p>
            <a:pPr lvl="1">
              <a:buSzPct val="80000"/>
            </a:pPr>
            <a:r>
              <a:rPr lang="en-US" sz="1600" dirty="0"/>
              <a:t>MEA = $1,300.00</a:t>
            </a:r>
          </a:p>
          <a:p>
            <a:pPr lvl="1">
              <a:buSzPct val="80000"/>
            </a:pPr>
            <a:r>
              <a:rPr lang="en-US" sz="1600" dirty="0"/>
              <a:t>Total taxable amount = $2,242.34</a:t>
            </a:r>
          </a:p>
          <a:p>
            <a:pPr>
              <a:buSzPct val="80000"/>
            </a:pPr>
            <a:r>
              <a:rPr lang="en-US" sz="2000" dirty="0"/>
              <a:t>Employee requested WTA</a:t>
            </a:r>
          </a:p>
          <a:p>
            <a:pPr lvl="1">
              <a:buSzPct val="80000"/>
            </a:pPr>
            <a:r>
              <a:rPr lang="en-US" sz="1600" dirty="0"/>
              <a:t>$2,242.34 x 28.20512% = $632.45 (WTA)</a:t>
            </a:r>
          </a:p>
          <a:p>
            <a:pPr lvl="1">
              <a:buSzPct val="80000"/>
            </a:pPr>
            <a:r>
              <a:rPr lang="en-US" sz="1600" dirty="0"/>
              <a:t>$2,242.34 + $632.45 = </a:t>
            </a:r>
            <a:r>
              <a:rPr lang="en-US" sz="1600" dirty="0">
                <a:solidFill>
                  <a:srgbClr val="FF0000"/>
                </a:solidFill>
              </a:rPr>
              <a:t>$2,874.79 </a:t>
            </a:r>
            <a:r>
              <a:rPr lang="en-US" sz="1600" u="sng" dirty="0">
                <a:solidFill>
                  <a:srgbClr val="FF0000"/>
                </a:solidFill>
              </a:rPr>
              <a:t>NEW</a:t>
            </a:r>
            <a:r>
              <a:rPr lang="en-US" sz="1600" dirty="0">
                <a:solidFill>
                  <a:srgbClr val="FF0000"/>
                </a:solidFill>
              </a:rPr>
              <a:t> taxable amount</a:t>
            </a:r>
          </a:p>
          <a:p>
            <a:pPr lvl="1">
              <a:buSzPct val="80000"/>
            </a:pPr>
            <a:r>
              <a:rPr lang="en-US" sz="1600" dirty="0">
                <a:solidFill>
                  <a:schemeClr val="tx1"/>
                </a:solidFill>
              </a:rPr>
              <a:t>All taxes are now calculated using the new taxable amount.</a:t>
            </a:r>
          </a:p>
          <a:p>
            <a:pPr lvl="2">
              <a:buSzPct val="80000"/>
            </a:pPr>
            <a:r>
              <a:rPr lang="en-US" sz="1200" dirty="0">
                <a:solidFill>
                  <a:schemeClr val="tx1"/>
                </a:solidFill>
              </a:rPr>
              <a:t>$2874.79 x 22%  = $632.45 FITW</a:t>
            </a:r>
          </a:p>
          <a:p>
            <a:pPr lvl="2">
              <a:buSzPct val="80000"/>
            </a:pPr>
            <a:r>
              <a:rPr lang="en-US" sz="1200" dirty="0">
                <a:solidFill>
                  <a:schemeClr val="tx1"/>
                </a:solidFill>
              </a:rPr>
              <a:t>$2874.79 x 6.2% = $178.24 FICA (Social Security)</a:t>
            </a:r>
          </a:p>
          <a:p>
            <a:pPr lvl="2">
              <a:buSzPct val="80000"/>
            </a:pPr>
            <a:r>
              <a:rPr lang="en-US" sz="1200" dirty="0">
                <a:solidFill>
                  <a:schemeClr val="tx1"/>
                </a:solidFill>
              </a:rPr>
              <a:t>$2874.79 x 1.45% = $41.68 Medicare</a:t>
            </a:r>
          </a:p>
          <a:p>
            <a:pPr lvl="1">
              <a:buSzPct val="80000"/>
            </a:pPr>
            <a:r>
              <a:rPr lang="en-US" sz="1600" dirty="0">
                <a:solidFill>
                  <a:srgbClr val="FF0000"/>
                </a:solidFill>
              </a:rPr>
              <a:t>RTS computation:</a:t>
            </a:r>
          </a:p>
        </p:txBody>
      </p:sp>
      <p:sp>
        <p:nvSpPr>
          <p:cNvPr id="4099" name="Rectangle 2"/>
          <p:cNvSpPr>
            <a:spLocks noGrp="1" noChangeArrowheads="1"/>
          </p:cNvSpPr>
          <p:nvPr>
            <p:ph type="title"/>
          </p:nvPr>
        </p:nvSpPr>
        <p:spPr/>
        <p:txBody>
          <a:bodyPr/>
          <a:lstStyle/>
          <a:p>
            <a:pPr eaLnBrk="1" hangingPunct="1"/>
            <a:r>
              <a:rPr lang="en-US" sz="2800" i="1" dirty="0"/>
              <a:t>Example of WTA Calculation</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8</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7D2321ED-2CEE-04AB-A59B-7F5F45D26653}"/>
              </a:ext>
            </a:extLst>
          </p:cNvPr>
          <p:cNvPicPr>
            <a:picLocks noChangeAspect="1"/>
          </p:cNvPicPr>
          <p:nvPr/>
        </p:nvPicPr>
        <p:blipFill>
          <a:blip r:embed="rId2"/>
          <a:stretch>
            <a:fillRect/>
          </a:stretch>
        </p:blipFill>
        <p:spPr>
          <a:xfrm>
            <a:off x="6350004" y="1899192"/>
            <a:ext cx="5632845" cy="4157576"/>
          </a:xfrm>
          <a:prstGeom prst="rect">
            <a:avLst/>
          </a:prstGeom>
        </p:spPr>
      </p:pic>
    </p:spTree>
    <p:extLst>
      <p:ext uri="{BB962C8B-B14F-4D97-AF65-F5344CB8AC3E}">
        <p14:creationId xmlns:p14="http://schemas.microsoft.com/office/powerpoint/2010/main" val="215188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39559"/>
            <a:ext cx="11657237" cy="5222450"/>
          </a:xfrm>
        </p:spPr>
        <p:txBody>
          <a:bodyPr numCol="2" anchor="t" anchorCtr="0"/>
          <a:lstStyle/>
          <a:p>
            <a:pPr>
              <a:buSzPct val="80000"/>
            </a:pPr>
            <a:r>
              <a:rPr lang="en-US" sz="2000" dirty="0"/>
              <a:t>Employee </a:t>
            </a:r>
            <a:r>
              <a:rPr lang="en-US" sz="2000" dirty="0" err="1"/>
              <a:t>PCS’d</a:t>
            </a:r>
            <a:r>
              <a:rPr lang="en-US" sz="2000" dirty="0"/>
              <a:t> from OH to MS</a:t>
            </a:r>
          </a:p>
          <a:p>
            <a:pPr>
              <a:buSzPct val="80000"/>
            </a:pPr>
            <a:r>
              <a:rPr lang="en-US" sz="2000" dirty="0"/>
              <a:t>Employee was paid:</a:t>
            </a:r>
          </a:p>
          <a:p>
            <a:pPr lvl="1">
              <a:buSzPct val="80000"/>
            </a:pPr>
            <a:r>
              <a:rPr lang="en-US" sz="1600" dirty="0"/>
              <a:t>Mileage for 1 </a:t>
            </a:r>
            <a:r>
              <a:rPr lang="en-US" sz="1600" dirty="0" err="1"/>
              <a:t>pov</a:t>
            </a:r>
            <a:r>
              <a:rPr lang="en-US" sz="1600" dirty="0"/>
              <a:t> = $182.82</a:t>
            </a:r>
          </a:p>
          <a:p>
            <a:pPr lvl="1">
              <a:buSzPct val="80000"/>
            </a:pPr>
            <a:r>
              <a:rPr lang="en-US" sz="1600" dirty="0"/>
              <a:t>Per diem for travel = $88.50</a:t>
            </a:r>
          </a:p>
          <a:p>
            <a:pPr lvl="1">
              <a:buSzPct val="80000"/>
            </a:pPr>
            <a:r>
              <a:rPr lang="en-US" sz="1600" dirty="0"/>
              <a:t>Total taxable amount = $271.32</a:t>
            </a:r>
          </a:p>
          <a:p>
            <a:pPr>
              <a:buSzPct val="80000"/>
            </a:pPr>
            <a:r>
              <a:rPr lang="en-US" sz="2000" dirty="0"/>
              <a:t>Employee did not requested WTA</a:t>
            </a:r>
          </a:p>
          <a:p>
            <a:pPr lvl="1">
              <a:buSzPct val="80000"/>
            </a:pPr>
            <a:r>
              <a:rPr lang="en-US" sz="1600" dirty="0">
                <a:solidFill>
                  <a:schemeClr val="tx1"/>
                </a:solidFill>
              </a:rPr>
              <a:t>$271.32 x 22%  = $59.69 FITW</a:t>
            </a:r>
          </a:p>
          <a:p>
            <a:pPr lvl="1">
              <a:buSzPct val="80000"/>
            </a:pPr>
            <a:r>
              <a:rPr lang="en-US" sz="1600" dirty="0">
                <a:solidFill>
                  <a:schemeClr val="tx1"/>
                </a:solidFill>
              </a:rPr>
              <a:t>$271.32 x 6.2% = $16.82 FICA (Social Security)</a:t>
            </a:r>
          </a:p>
          <a:p>
            <a:pPr lvl="1">
              <a:buSzPct val="80000"/>
            </a:pPr>
            <a:r>
              <a:rPr lang="en-US" sz="1600" dirty="0">
                <a:solidFill>
                  <a:schemeClr val="tx1"/>
                </a:solidFill>
              </a:rPr>
              <a:t>$271.32 x 1.45% = $3.93 Medicare</a:t>
            </a:r>
          </a:p>
          <a:p>
            <a:pPr lvl="1">
              <a:buSzPct val="80000"/>
            </a:pPr>
            <a:endParaRPr lang="en-US" sz="1600" dirty="0">
              <a:solidFill>
                <a:srgbClr val="FF0000"/>
              </a:solidFill>
            </a:endParaRPr>
          </a:p>
          <a:p>
            <a:pPr lvl="1">
              <a:buSzPct val="80000"/>
            </a:pPr>
            <a:endParaRPr lang="en-US" sz="1600" dirty="0">
              <a:solidFill>
                <a:srgbClr val="FF0000"/>
              </a:solidFill>
            </a:endParaRPr>
          </a:p>
          <a:p>
            <a:pPr lvl="1">
              <a:buSzPct val="80000"/>
            </a:pPr>
            <a:endParaRPr lang="en-US" sz="1600" dirty="0">
              <a:solidFill>
                <a:srgbClr val="FF0000"/>
              </a:solidFill>
            </a:endParaRPr>
          </a:p>
          <a:p>
            <a:pPr lvl="1">
              <a:buSzPct val="80000"/>
            </a:pPr>
            <a:endParaRPr lang="en-US" sz="1600" dirty="0">
              <a:solidFill>
                <a:srgbClr val="FF0000"/>
              </a:solidFill>
            </a:endParaRPr>
          </a:p>
          <a:p>
            <a:pPr lvl="1">
              <a:buSzPct val="80000"/>
            </a:pPr>
            <a:endParaRPr lang="en-US" sz="1600" dirty="0">
              <a:solidFill>
                <a:srgbClr val="FF0000"/>
              </a:solidFill>
            </a:endParaRPr>
          </a:p>
          <a:p>
            <a:pPr lvl="1">
              <a:buSzPct val="80000"/>
            </a:pPr>
            <a:r>
              <a:rPr lang="en-US" sz="1600" dirty="0">
                <a:solidFill>
                  <a:srgbClr val="FF0000"/>
                </a:solidFill>
              </a:rPr>
              <a:t>RTS computation:</a:t>
            </a:r>
          </a:p>
        </p:txBody>
      </p:sp>
      <p:sp>
        <p:nvSpPr>
          <p:cNvPr id="4099" name="Rectangle 2"/>
          <p:cNvSpPr>
            <a:spLocks noGrp="1" noChangeArrowheads="1"/>
          </p:cNvSpPr>
          <p:nvPr>
            <p:ph type="title"/>
          </p:nvPr>
        </p:nvSpPr>
        <p:spPr/>
        <p:txBody>
          <a:bodyPr/>
          <a:lstStyle/>
          <a:p>
            <a:pPr eaLnBrk="1" hangingPunct="1"/>
            <a:r>
              <a:rPr lang="en-US" sz="2800" i="1" dirty="0"/>
              <a:t>Example of W</a:t>
            </a:r>
            <a:r>
              <a:rPr lang="en-US" sz="2800" dirty="0"/>
              <a:t>ithout </a:t>
            </a:r>
            <a:r>
              <a:rPr lang="en-US" sz="2800" i="1" dirty="0"/>
              <a:t>WTA Calculation</a:t>
            </a:r>
          </a:p>
        </p:txBody>
      </p:sp>
      <p:sp>
        <p:nvSpPr>
          <p:cNvPr id="4098" name="Slide Number Placeholder 3"/>
          <p:cNvSpPr>
            <a:spLocks noGrp="1"/>
          </p:cNvSpPr>
          <p:nvPr>
            <p:ph type="sldNum" sz="quarter" idx="4294967295"/>
          </p:nvPr>
        </p:nvSpPr>
        <p:spPr>
          <a:xfrm>
            <a:off x="11468100" y="6686550"/>
            <a:ext cx="723899" cy="171450"/>
          </a:xfrm>
          <a:noFill/>
        </p:spPr>
        <p:txBody>
          <a:body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077F2A38-994B-4952-932E-765D339463EA}" type="slidenum">
              <a:rPr kumimoji="0" lang="en-US" sz="1000" b="0" i="0" u="none" strike="noStrike" kern="0" cap="none" spc="0" normalizeH="0" baseline="0" noProof="0" smtClean="0">
                <a:ln>
                  <a:noFill/>
                </a:ln>
                <a:solidFill>
                  <a:srgbClr val="FFFFFF">
                    <a:lumMod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9</a:t>
            </a:fld>
            <a:endParaRPr kumimoji="0" lang="en-US" sz="1000" b="0" i="0" u="none" strike="noStrike" kern="0" cap="none" spc="0" normalizeH="0" baseline="0" noProof="0">
              <a:ln>
                <a:noFill/>
              </a:ln>
              <a:solidFill>
                <a:srgbClr val="FFFFFF">
                  <a:lumMod val="75000"/>
                </a:srgbClr>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20EC1046-B2C7-47B9-9FE2-265B28BB1503}"/>
              </a:ext>
            </a:extLst>
          </p:cNvPr>
          <p:cNvPicPr>
            <a:picLocks noChangeAspect="1"/>
          </p:cNvPicPr>
          <p:nvPr/>
        </p:nvPicPr>
        <p:blipFill>
          <a:blip r:embed="rId2"/>
          <a:stretch>
            <a:fillRect/>
          </a:stretch>
        </p:blipFill>
        <p:spPr>
          <a:xfrm>
            <a:off x="6126479" y="1981075"/>
            <a:ext cx="5690355" cy="3589301"/>
          </a:xfrm>
          <a:prstGeom prst="rect">
            <a:avLst/>
          </a:prstGeom>
        </p:spPr>
      </p:pic>
    </p:spTree>
    <p:extLst>
      <p:ext uri="{BB962C8B-B14F-4D97-AF65-F5344CB8AC3E}">
        <p14:creationId xmlns:p14="http://schemas.microsoft.com/office/powerpoint/2010/main" val="3899614477"/>
      </p:ext>
    </p:extLst>
  </p:cSld>
  <p:clrMapOvr>
    <a:masterClrMapping/>
  </p:clrMapOvr>
</p:sld>
</file>

<file path=ppt/theme/theme1.xml><?xml version="1.0" encoding="utf-8"?>
<a:theme xmlns:a="http://schemas.openxmlformats.org/drawingml/2006/main" name="blank">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28F93F5A855D4D8C7BEB40495E9488" ma:contentTypeVersion="4" ma:contentTypeDescription="Create a new document." ma:contentTypeScope="" ma:versionID="66a2fe569ab106fb9dc1cbb84b09b072">
  <xsd:schema xmlns:xsd="http://www.w3.org/2001/XMLSchema" xmlns:xs="http://www.w3.org/2001/XMLSchema" xmlns:p="http://schemas.microsoft.com/office/2006/metadata/properties" xmlns:ns2="df805667-4388-48fc-a547-ebd2f84e5ec3" xmlns:ns3="d76fb047-80bb-41b3-b372-f7241837f83c" targetNamespace="http://schemas.microsoft.com/office/2006/metadata/properties" ma:root="true" ma:fieldsID="2fa6420ba816bcd664cd9da137d10f8d" ns2:_="" ns3:_="">
    <xsd:import namespace="df805667-4388-48fc-a547-ebd2f84e5ec3"/>
    <xsd:import namespace="d76fb047-80bb-41b3-b372-f7241837f8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05667-4388-48fc-a547-ebd2f84e5e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6fb047-80bb-41b3-b372-f7241837f8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76fb047-80bb-41b3-b372-f7241837f83c">
      <UserInfo>
        <DisplayName>DE GAFFERELLY, ZOEN E A1C USAF USAFA USAFA FM/FMF</DisplayName>
        <AccountId>2028</AccountId>
        <AccountType/>
      </UserInfo>
      <UserInfo>
        <DisplayName>MEOLA, JILLIANA N SrA AMC 60 CPTS/FMF</DisplayName>
        <AccountId>2180</AccountId>
        <AccountType/>
      </UserInfo>
      <UserInfo>
        <DisplayName>WANG, ZHE SrA USAF AMC 60 CPTS/FMF</DisplayName>
        <AccountId>5750</AccountId>
        <AccountType/>
      </UserInfo>
      <UserInfo>
        <DisplayName>HASELDEN, KELLEY L GS-07 USAF AMC 628 CPTS/FOF</DisplayName>
        <AccountId>1059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20285-3D8D-42CC-83E0-64169DFE8A93}">
  <ds:schemaRefs>
    <ds:schemaRef ds:uri="d76fb047-80bb-41b3-b372-f7241837f83c"/>
    <ds:schemaRef ds:uri="df805667-4388-48fc-a547-ebd2f84e5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1898A5-46A5-4BD0-84E3-7938E2DDC44D}">
  <ds:schemaRefs>
    <ds:schemaRef ds:uri="d76fb047-80bb-41b3-b372-f7241837f83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387DF3-6D64-4E90-A7CA-F58F0CE92F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2557</TotalTime>
  <Words>1750</Words>
  <Application>Microsoft Office PowerPoint</Application>
  <PresentationFormat>Widescreen</PresentationFormat>
  <Paragraphs>167</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Noto Sans Symbols</vt:lpstr>
      <vt:lpstr>Tahoma</vt:lpstr>
      <vt:lpstr>Wingdings</vt:lpstr>
      <vt:lpstr>blank</vt:lpstr>
      <vt:lpstr>PowerPoint Presentation</vt:lpstr>
      <vt:lpstr>Purpose</vt:lpstr>
      <vt:lpstr>Overview</vt:lpstr>
      <vt:lpstr>Regulations/Resources</vt:lpstr>
      <vt:lpstr>Civilian PDT Entitlements</vt:lpstr>
      <vt:lpstr>Mandatory Tax Calculation</vt:lpstr>
      <vt:lpstr>What is Withholding Tax Allowance?</vt:lpstr>
      <vt:lpstr>Example of WTA Calculation</vt:lpstr>
      <vt:lpstr>Example of Without WTA Calculation</vt:lpstr>
      <vt:lpstr>Relocation Income Tax Allowance (RITA)</vt:lpstr>
      <vt:lpstr>Relocation Income Tax Allowance (RITA)</vt:lpstr>
      <vt:lpstr>Required Documents to File a RITA</vt:lpstr>
      <vt:lpstr>RITA Formula – FTR 302-17.67</vt:lpstr>
      <vt:lpstr>CMTR – FTR 302-17.40</vt:lpstr>
      <vt:lpstr>RITA with WTA</vt:lpstr>
      <vt:lpstr>RITA without WTA</vt:lpstr>
      <vt:lpstr>How State and Local Taxes Impact RITA</vt:lpstr>
      <vt:lpstr>Points of Contact</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VAUGHN, MELISSA K GS-11 USAF AFMC AFFSC/RMFK</dc:creator>
  <cp:lastModifiedBy>VAUGHN, MELISSA K GS-11 USAF AFMC AFIMSC/RMFK</cp:lastModifiedBy>
  <cp:revision>145</cp:revision>
  <cp:lastPrinted>2021-01-21T16:44:03Z</cp:lastPrinted>
  <dcterms:created xsi:type="dcterms:W3CDTF">2021-01-20T18:06:04Z</dcterms:created>
  <dcterms:modified xsi:type="dcterms:W3CDTF">2024-03-27T18:38:52Z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0x0101008B28F93F5A855D4D8C7BEB40495E9488</vt:lpwstr>
  </property>
</Properties>
</file>